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png" ContentType="image/png"/>
  <Default Extension="xml" ContentType="application/xml"/>
  <Default Extension="gif" ContentType="image/gif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12.xml" ContentType="application/vnd.openxmlformats-officedocument.presentationml.notesSlide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16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2.xml" ContentType="application/vnd.openxmlformats-officedocument.presentationml.slide+xml"/>
  <Override PartName="/ppt/slides/slide9.xml" ContentType="application/vnd.openxmlformats-officedocument.presentationml.slide+xml"/>
  <Override PartName="/ppt/slides/slide3.xml" ContentType="application/vnd.openxmlformats-officedocument.presentationml.slide+xml"/>
  <Override PartName="/ppt/slides/slide6.xml" ContentType="application/vnd.openxmlformats-officedocument.presentationml.slide+xml"/>
  <Override PartName="/ppt/slides/slide18.xml" ContentType="application/vnd.openxmlformats-officedocument.presentationml.slide+xml"/>
  <Override PartName="/ppt/slides/slide15.xml" ContentType="application/vnd.openxmlformats-officedocument.presentationml.slide+xml"/>
  <Override PartName="/ppt/slides/slide7.xml" ContentType="application/vnd.openxmlformats-officedocument.presentationml.slide+xml"/>
  <Override PartName="/ppt/slides/slide17.xml" ContentType="application/vnd.openxmlformats-officedocument.presentationml.slide+xml"/>
  <Override PartName="/ppt/slides/slide8.xml" ContentType="application/vnd.openxmlformats-officedocument.presentationml.slide+xml"/>
  <Override PartName="/ppt/slides/slide19.xml" ContentType="application/vnd.openxmlformats-officedocument.presentationml.slide+xml"/>
  <Override PartName="/ppt/slides/slide4.xml" ContentType="application/vnd.openxmlformats-officedocument.presentationml.slide+xml"/>
  <Override PartName="/ppt/slides/slide10.xml" ContentType="application/vnd.openxmlformats-officedocument.presentationml.slide+xml"/>
  <Override PartName="/ppt/slides/slide14.xml" ContentType="application/vnd.openxmlformats-officedocument.presentationml.slide+xml"/>
  <Override PartName="/ppt/slides/slide11.xml" ContentType="application/vnd.openxmlformats-officedocument.presentationml.slide+xml"/>
  <Override PartName="/ppt/slides/slide5.xml" ContentType="application/vnd.openxmlformats-officedocument.presentationml.slide+xml"/>
  <Override PartName="/ppt/slides/slide22.xml" ContentType="application/vnd.openxmlformats-officedocument.presentationml.slide+xml"/>
  <Override PartName="/ppt/tableStyles.xml" ContentType="application/vnd.openxmlformats-officedocument.presentationml.tableStyles+xml"/>
</Types>
</file>

<file path=_rels/.rels><?xml version="1.0" encoding="UTF-8" standalone="yes"?><Relationships xmlns="http://schemas.openxmlformats.org/package/2006/relationships"><Relationship Target="ppt/presentation.xml" Type="http://schemas.openxmlformats.org/officeDocument/2006/relationships/officeDocument" Id="rId1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aveSubsetFonts="1" autoCompressPictures="0" mc:PreserveAttributes="mv:*" mc:Ignorable="mv">
  <p:sldMasterIdLst>
    <p:sldMasterId id="214748365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</p:sldIdLst>
  <p:sldSz cy="6858000" cx="9144000"/>
  <p:notesSz cy="9144000" cx="6858000"/>
  <p:defaultTextStyle>
    <a:defPPr algn="l" rtl="0" marR="0">
      <a:lnSpc>
        <a:spcPct val="100000"/>
      </a:lnSpc>
      <a:spcBef>
        <a:spcPts val="0"/>
      </a:spcBef>
      <a:spcAft>
        <a:spcPts val="0"/>
      </a:spcAft>
    </a:defPPr>
    <a:lvl1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Target="slides/slide14.xml" Type="http://schemas.openxmlformats.org/officeDocument/2006/relationships/slide" Id="rId19"/><Relationship Target="slides/slide13.xml" Type="http://schemas.openxmlformats.org/officeDocument/2006/relationships/slide" Id="rId18"/><Relationship Target="slides/slide12.xml" Type="http://schemas.openxmlformats.org/officeDocument/2006/relationships/slide" Id="rId17"/><Relationship Target="slides/slide11.xml" Type="http://schemas.openxmlformats.org/officeDocument/2006/relationships/slide" Id="rId16"/><Relationship Target="slides/slide10.xml" Type="http://schemas.openxmlformats.org/officeDocument/2006/relationships/slide" Id="rId15"/><Relationship Target="slides/slide9.xml" Type="http://schemas.openxmlformats.org/officeDocument/2006/relationships/slide" Id="rId14"/><Relationship Target="slides/slide7.xml" Type="http://schemas.openxmlformats.org/officeDocument/2006/relationships/slide" Id="rId12"/><Relationship Target="slides/slide8.xml" Type="http://schemas.openxmlformats.org/officeDocument/2006/relationships/slide" Id="rId13"/><Relationship Target="slides/slide5.xml" Type="http://schemas.openxmlformats.org/officeDocument/2006/relationships/slide" Id="rId10"/><Relationship Target="slides/slide6.xml" Type="http://schemas.openxmlformats.org/officeDocument/2006/relationships/slide" Id="rId11"/><Relationship Target="slides/slide21.xml" Type="http://schemas.openxmlformats.org/officeDocument/2006/relationships/slide" Id="rId26"/><Relationship Target="slides/slide20.xml" Type="http://schemas.openxmlformats.org/officeDocument/2006/relationships/slide" Id="rId25"/><Relationship Target="slides/slide22.xml" Type="http://schemas.openxmlformats.org/officeDocument/2006/relationships/slide" Id="rId27"/><Relationship Target="presProps.xml" Type="http://schemas.openxmlformats.org/officeDocument/2006/relationships/presProps" Id="rId2"/><Relationship Target="slides/slide16.xml" Type="http://schemas.openxmlformats.org/officeDocument/2006/relationships/slide" Id="rId21"/><Relationship Target="theme/theme1.xml" Type="http://schemas.openxmlformats.org/officeDocument/2006/relationships/theme" Id="rId1"/><Relationship Target="slides/slide17.xml" Type="http://schemas.openxmlformats.org/officeDocument/2006/relationships/slide" Id="rId22"/><Relationship Target="slideMasters/slideMaster1.xml" Type="http://schemas.openxmlformats.org/officeDocument/2006/relationships/slideMaster" Id="rId4"/><Relationship Target="slides/slide18.xml" Type="http://schemas.openxmlformats.org/officeDocument/2006/relationships/slide" Id="rId23"/><Relationship Target="tableStyles.xml" Type="http://schemas.openxmlformats.org/officeDocument/2006/relationships/tableStyles" Id="rId3"/><Relationship Target="slides/slide19.xml" Type="http://schemas.openxmlformats.org/officeDocument/2006/relationships/slide" Id="rId24"/><Relationship Target="slides/slide15.xml" Type="http://schemas.openxmlformats.org/officeDocument/2006/relationships/slide" Id="rId20"/><Relationship Target="slides/slide4.xml" Type="http://schemas.openxmlformats.org/officeDocument/2006/relationships/slide" Id="rId9"/><Relationship Target="slides/slide1.xml" Type="http://schemas.openxmlformats.org/officeDocument/2006/relationships/slide" Id="rId6"/><Relationship Target="notesMasters/notesMaster1.xml" Type="http://schemas.openxmlformats.org/officeDocument/2006/relationships/notesMaster" Id="rId5"/><Relationship Target="slides/slide3.xml" Type="http://schemas.openxmlformats.org/officeDocument/2006/relationships/slide" Id="rId8"/><Relationship Target="slides/slide2.xml" Type="http://schemas.openxmlformats.org/officeDocument/2006/relationships/slide" Id="rId7"/></Relationships>
</file>

<file path=ppt/notesMasters/_rels/notesMaster1.xml.rels><?xml version="1.0" encoding="UTF-8" standalone="yes"?><Relationships xmlns="http://schemas.openxmlformats.org/package/2006/relationships"><Relationship Target="../theme/theme3.xml" Type="http://schemas.openxmlformats.org/officeDocument/2006/relationships/theme" Id="rId1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y="685800" x="1143225"/>
            <a:ext cy="3429000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</p:notesMaster>
</file>

<file path=ppt/notesSlides/_rels/notesSlide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0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7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8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9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0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7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8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9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3" name="Shape 3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4" name="Shape 34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35" name="Shape 35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89" name="Shape 8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0" name="Shape 90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91" name="Shape 91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95" name="Shape 9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6" name="Shape 96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97" name="Shape 9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01" name="Shape 10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2" name="Shape 102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03" name="Shape 10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07" name="Shape 10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8" name="Shape 108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09" name="Shape 109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14" name="Shape 11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5" name="Shape 115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16" name="Shape 11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21" name="Shape 12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2" name="Shape 122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23" name="Shape 12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27" name="Shape 12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8" name="Shape 128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29" name="Shape 129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32" name="Shape 13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3" name="Shape 133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34" name="Shape 134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38" name="Shape 13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9" name="Shape 139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40" name="Shape 140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44" name="Shape 14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5" name="Shape 145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46" name="Shape 14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40" name="Shape 4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1" name="Shape 41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42" name="Shape 42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54" name="Shape 15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55" name="Shape 155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56" name="Shape 15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60" name="Shape 16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61" name="Shape 161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62" name="Shape 162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69" name="Shape 16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70" name="Shape 170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71" name="Shape 171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46" name="Shape 4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7" name="Shape 47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48" name="Shape 48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53" name="Shape 5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4" name="Shape 54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55" name="Shape 55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59" name="Shape 5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0" name="Shape 60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61" name="Shape 61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lang="en"/>
              <a:t>AAC stands for Augmentative and Alternative Communication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65" name="Shape 6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6" name="Shape 66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67" name="Shape 6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71" name="Shape 7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2" name="Shape 72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73" name="Shape 7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lang="en"/>
              <a:t>SpeakForYourself, an icon-based AAC application for iOS and Android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77" name="Shape 7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8" name="Shape 78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79" name="Shape 79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83" name="Shape 8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4" name="Shape 84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85" name="Shape 85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2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3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4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5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6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8" name="Shape 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" name="Shape 9"/>
          <p:cNvSpPr txBox="1"/>
          <p:nvPr>
            <p:ph type="ctrTitle"/>
          </p:nvPr>
        </p:nvSpPr>
        <p:spPr>
          <a:xfrm>
            <a:off y="751679" x="457200"/>
            <a:ext cy="4012499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indent="457200" mar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trike="noStrike" u="none" b="1" cap="none" baseline="0" sz="7200" i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 indent="457200" mar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trike="noStrike" u="none" b="1" cap="none" baseline="0" sz="7200" i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 indent="457200" mar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trike="noStrike" u="none" b="1" cap="none" baseline="0" sz="7200" i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 indent="457200" mar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trike="noStrike" u="none" b="1" cap="none" baseline="0" sz="7200" i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 indent="457200" mar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trike="noStrike" u="none" b="1" cap="none" baseline="0" sz="7200" i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 indent="457200" mar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trike="noStrike" u="none" b="1" cap="none" baseline="0" sz="7200" i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 indent="457200" mar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trike="noStrike" u="none" b="1" cap="none" baseline="0" sz="7200" i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 indent="457200" mar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trike="noStrike" u="none" b="1" cap="none" baseline="0" sz="7200" i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 indent="457200" mar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trike="noStrike" u="none" b="1" cap="none" baseline="0" sz="7200" i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0" name="Shape 10"/>
          <p:cNvSpPr txBox="1"/>
          <p:nvPr>
            <p:ph idx="1" type="subTitle"/>
          </p:nvPr>
        </p:nvSpPr>
        <p:spPr>
          <a:xfrm>
            <a:off y="4955189" x="457200"/>
            <a:ext cy="16434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indent="304800" mar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trike="noStrike" u="none" b="0" cap="none" baseline="0" sz="48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 indent="304800" mar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trike="noStrike" u="none" b="0" cap="none" baseline="0" sz="48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 indent="304800" mar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trike="noStrike" u="none" b="0" cap="none" baseline="0" sz="48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 indent="304800" mar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trike="noStrike" u="none" b="0" cap="none" baseline="0" sz="48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 indent="304800" mar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trike="noStrike" u="none" b="0" cap="none" baseline="0" sz="48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 indent="304800" mar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trike="noStrike" u="none" b="0" cap="none" baseline="0" sz="48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 indent="304800" mar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trike="noStrike" u="none" b="0" cap="none" baseline="0" sz="48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 indent="304800" mar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trike="noStrike" u="none" b="0" cap="none" baseline="0" sz="48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 indent="304800" mar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trike="noStrike" u="none" b="0" cap="none" baseline="0" sz="48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cxnSp>
        <p:nvCxnSpPr>
          <p:cNvPr id="11" name="Shape 11"/>
          <p:cNvCxnSpPr/>
          <p:nvPr/>
        </p:nvCxnSpPr>
        <p:spPr>
          <a:xfrm>
            <a:off y="548639" x="457200"/>
            <a:ext cy="0" cx="8229600"/>
          </a:xfrm>
          <a:prstGeom prst="straightConnector1">
            <a:avLst/>
          </a:prstGeom>
          <a:noFill/>
          <a:ln w="57150" cap="flat">
            <a:solidFill>
              <a:schemeClr val="accent1"/>
            </a:solidFill>
            <a:prstDash val="solid"/>
            <a:round/>
            <a:headEnd w="med" len="med" type="none"/>
            <a:tailEnd w="med" len="med" type="none"/>
          </a:ln>
        </p:spPr>
      </p:cxnSp>
      <p:cxnSp>
        <p:nvCxnSpPr>
          <p:cNvPr id="12" name="Shape 12"/>
          <p:cNvCxnSpPr/>
          <p:nvPr/>
        </p:nvCxnSpPr>
        <p:spPr>
          <a:xfrm>
            <a:off y="4844510" x="457200"/>
            <a:ext cy="0" cx="8229600"/>
          </a:xfrm>
          <a:prstGeom prst="straightConnector1">
            <a:avLst/>
          </a:prstGeom>
          <a:noFill/>
          <a:ln w="57150" cap="flat">
            <a:solidFill>
              <a:schemeClr val="accent1"/>
            </a:solidFill>
            <a:prstDash val="solid"/>
            <a:round/>
            <a:headEnd w="med" len="med" type="none"/>
            <a:tailEnd w="med" len="med" type="none"/>
          </a:ln>
        </p:spPr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3" name="Shape 1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rtl="0">
              <a:defRPr>
                <a:solidFill>
                  <a:srgbClr val="DA0002"/>
                </a:solidFill>
              </a:defRPr>
            </a:lvl1pPr>
            <a:lvl2pPr rtl="0">
              <a:defRPr>
                <a:solidFill>
                  <a:srgbClr val="DA0002"/>
                </a:solidFill>
              </a:defRPr>
            </a:lvl2pPr>
            <a:lvl3pPr rtl="0">
              <a:defRPr>
                <a:solidFill>
                  <a:srgbClr val="DA0002"/>
                </a:solidFill>
              </a:defRPr>
            </a:lvl3pPr>
            <a:lvl4pPr rtl="0">
              <a:defRPr>
                <a:solidFill>
                  <a:srgbClr val="DA0002"/>
                </a:solidFill>
              </a:defRPr>
            </a:lvl4pPr>
            <a:lvl5pPr rtl="0">
              <a:defRPr>
                <a:solidFill>
                  <a:srgbClr val="DA0002"/>
                </a:solidFill>
              </a:defRPr>
            </a:lvl5pPr>
            <a:lvl6pPr rtl="0">
              <a:defRPr>
                <a:solidFill>
                  <a:srgbClr val="DA0002"/>
                </a:solidFill>
              </a:defRPr>
            </a:lvl6pPr>
            <a:lvl7pPr rtl="0">
              <a:defRPr>
                <a:solidFill>
                  <a:srgbClr val="DA0002"/>
                </a:solidFill>
              </a:defRPr>
            </a:lvl7pPr>
            <a:lvl8pPr rtl="0">
              <a:defRPr>
                <a:solidFill>
                  <a:srgbClr val="DA0002"/>
                </a:solidFill>
              </a:defRPr>
            </a:lvl8pPr>
            <a:lvl9pPr rtl="0">
              <a:defRPr>
                <a:solidFill>
                  <a:srgbClr val="DA0002"/>
                </a:solidFill>
              </a:defRPr>
            </a:lvl9pPr>
          </a:lstStyle>
          <a:p/>
        </p:txBody>
      </p:sp>
      <p:sp>
        <p:nvSpPr>
          <p:cNvPr id="15" name="Shape 15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/>
        </p:txBody>
      </p:sp>
      <p:cxnSp>
        <p:nvCxnSpPr>
          <p:cNvPr id="16" name="Shape 16"/>
          <p:cNvCxnSpPr/>
          <p:nvPr/>
        </p:nvCxnSpPr>
        <p:spPr>
          <a:xfrm>
            <a:off y="1524000" x="457200"/>
            <a:ext cy="0" cx="8229600"/>
          </a:xfrm>
          <a:prstGeom prst="straightConnector1">
            <a:avLst/>
          </a:prstGeom>
          <a:noFill/>
          <a:ln w="50800" cap="flat">
            <a:solidFill>
              <a:srgbClr val="DA0002"/>
            </a:solidFill>
            <a:prstDash val="solid"/>
            <a:round/>
            <a:headEnd w="med" len="med" type="none"/>
            <a:tailEnd w="med" len="med" type="none"/>
          </a:ln>
        </p:spPr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17" name="Shape 1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8" name="Shape 18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rtl="0">
              <a:defRPr>
                <a:solidFill>
                  <a:srgbClr val="DA0002"/>
                </a:solidFill>
              </a:defRPr>
            </a:lvl1pPr>
            <a:lvl2pPr rtl="0">
              <a:defRPr>
                <a:solidFill>
                  <a:srgbClr val="DA0002"/>
                </a:solidFill>
              </a:defRPr>
            </a:lvl2pPr>
            <a:lvl3pPr rtl="0">
              <a:defRPr>
                <a:solidFill>
                  <a:srgbClr val="DA0002"/>
                </a:solidFill>
              </a:defRPr>
            </a:lvl3pPr>
            <a:lvl4pPr rtl="0">
              <a:defRPr>
                <a:solidFill>
                  <a:srgbClr val="DA0002"/>
                </a:solidFill>
              </a:defRPr>
            </a:lvl4pPr>
            <a:lvl5pPr rtl="0">
              <a:defRPr>
                <a:solidFill>
                  <a:srgbClr val="DA0002"/>
                </a:solidFill>
              </a:defRPr>
            </a:lvl5pPr>
            <a:lvl6pPr rtl="0">
              <a:defRPr>
                <a:solidFill>
                  <a:srgbClr val="DA0002"/>
                </a:solidFill>
              </a:defRPr>
            </a:lvl6pPr>
            <a:lvl7pPr rtl="0">
              <a:defRPr>
                <a:solidFill>
                  <a:srgbClr val="DA0002"/>
                </a:solidFill>
              </a:defRPr>
            </a:lvl7pPr>
            <a:lvl8pPr rtl="0">
              <a:defRPr>
                <a:solidFill>
                  <a:srgbClr val="DA0002"/>
                </a:solidFill>
              </a:defRPr>
            </a:lvl8pPr>
            <a:lvl9pPr rtl="0">
              <a:defRPr>
                <a:solidFill>
                  <a:srgbClr val="DA0002"/>
                </a:solidFill>
              </a:defRPr>
            </a:lvl9pPr>
          </a:lstStyle>
          <a:p/>
        </p:txBody>
      </p:sp>
      <p:sp>
        <p:nvSpPr>
          <p:cNvPr id="19" name="Shape 19"/>
          <p:cNvSpPr txBox="1"/>
          <p:nvPr>
            <p:ph idx="1" type="body"/>
          </p:nvPr>
        </p:nvSpPr>
        <p:spPr>
          <a:xfrm>
            <a:off y="1600200" x="457200"/>
            <a:ext cy="4967700" cx="39945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/>
        </p:txBody>
      </p:sp>
      <p:sp>
        <p:nvSpPr>
          <p:cNvPr id="20" name="Shape 20"/>
          <p:cNvSpPr txBox="1"/>
          <p:nvPr>
            <p:ph idx="2" type="body"/>
          </p:nvPr>
        </p:nvSpPr>
        <p:spPr>
          <a:xfrm>
            <a:off y="1600200" x="4692273"/>
            <a:ext cy="4967700" cx="39945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/>
        </p:txBody>
      </p:sp>
      <p:cxnSp>
        <p:nvCxnSpPr>
          <p:cNvPr id="21" name="Shape 21"/>
          <p:cNvCxnSpPr/>
          <p:nvPr/>
        </p:nvCxnSpPr>
        <p:spPr>
          <a:xfrm>
            <a:off y="1524000" x="457200"/>
            <a:ext cy="0" cx="8229600"/>
          </a:xfrm>
          <a:prstGeom prst="straightConnector1">
            <a:avLst/>
          </a:prstGeom>
          <a:noFill/>
          <a:ln w="50800" cap="flat">
            <a:solidFill>
              <a:srgbClr val="DA0002"/>
            </a:solidFill>
            <a:prstDash val="solid"/>
            <a:round/>
            <a:headEnd w="med" len="med" type="none"/>
            <a:tailEnd w="med" len="med" type="none"/>
          </a:ln>
        </p:spPr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2" name="Shape 2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3" name="Shape 23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rtl="0">
              <a:defRPr>
                <a:solidFill>
                  <a:schemeClr val="accent1"/>
                </a:solidFill>
              </a:defRPr>
            </a:lvl1pPr>
            <a:lvl2pPr rtl="0">
              <a:defRPr>
                <a:solidFill>
                  <a:schemeClr val="accent1"/>
                </a:solidFill>
              </a:defRPr>
            </a:lvl2pPr>
            <a:lvl3pPr rtl="0">
              <a:defRPr>
                <a:solidFill>
                  <a:schemeClr val="accent1"/>
                </a:solidFill>
              </a:defRPr>
            </a:lvl3pPr>
            <a:lvl4pPr rtl="0">
              <a:defRPr>
                <a:solidFill>
                  <a:schemeClr val="accent1"/>
                </a:solidFill>
              </a:defRPr>
            </a:lvl4pPr>
            <a:lvl5pPr rtl="0">
              <a:defRPr>
                <a:solidFill>
                  <a:schemeClr val="accent1"/>
                </a:solidFill>
              </a:defRPr>
            </a:lvl5pPr>
            <a:lvl6pPr rtl="0">
              <a:defRPr>
                <a:solidFill>
                  <a:schemeClr val="accent1"/>
                </a:solidFill>
              </a:defRPr>
            </a:lvl6pPr>
            <a:lvl7pPr rtl="0">
              <a:defRPr>
                <a:solidFill>
                  <a:schemeClr val="accent1"/>
                </a:solidFill>
              </a:defRPr>
            </a:lvl7pPr>
            <a:lvl8pPr rtl="0">
              <a:defRPr>
                <a:solidFill>
                  <a:schemeClr val="accent1"/>
                </a:solidFill>
              </a:defRPr>
            </a:lvl8pPr>
            <a:lvl9pPr rtl="0">
              <a:defRPr>
                <a:solidFill>
                  <a:schemeClr val="accent1"/>
                </a:solidFill>
              </a:defRPr>
            </a:lvl9pPr>
          </a:lstStyle>
          <a:p/>
        </p:txBody>
      </p:sp>
      <p:cxnSp>
        <p:nvCxnSpPr>
          <p:cNvPr id="24" name="Shape 24"/>
          <p:cNvCxnSpPr/>
          <p:nvPr/>
        </p:nvCxnSpPr>
        <p:spPr>
          <a:xfrm>
            <a:off y="1524000" x="457200"/>
            <a:ext cy="0" cx="8229600"/>
          </a:xfrm>
          <a:prstGeom prst="straightConnector1">
            <a:avLst/>
          </a:prstGeom>
          <a:noFill/>
          <a:ln w="50800" cap="flat">
            <a:solidFill>
              <a:schemeClr val="accent1"/>
            </a:solidFill>
            <a:prstDash val="solid"/>
            <a:round/>
            <a:headEnd w="med" len="med" type="none"/>
            <a:tailEnd w="med" len="med" type="none"/>
          </a:ln>
        </p:spPr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25" name="Shape 2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6" name="Shape 26"/>
          <p:cNvSpPr txBox="1"/>
          <p:nvPr>
            <p:ph idx="1" type="body"/>
          </p:nvPr>
        </p:nvSpPr>
        <p:spPr>
          <a:xfrm>
            <a:off y="5875078" x="457200"/>
            <a:ext cy="6927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ctr" rtl="0" indent="-285750" marL="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  <a:defRPr sz="1800">
                <a:solidFill>
                  <a:schemeClr val="dk1"/>
                </a:solidFill>
              </a:defRPr>
            </a:lvl1pPr>
            <a:lvl2pPr algn="ctr" rtl="0" indent="-285750" marL="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2pPr>
            <a:lvl3pPr algn="ctr" rtl="0" indent="-285750" marL="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3pPr>
            <a:lvl4pPr algn="ctr" rtl="0" indent="-285750" marL="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  <a:defRPr sz="1800">
                <a:solidFill>
                  <a:schemeClr val="dk1"/>
                </a:solidFill>
              </a:defRPr>
            </a:lvl4pPr>
            <a:lvl5pPr algn="ctr" rtl="0" indent="-285750" marL="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5pPr>
            <a:lvl6pPr algn="ctr" rtl="0" indent="-285750" marL="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6pPr>
            <a:lvl7pPr algn="ctr" rtl="0" indent="-285750" marL="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  <a:defRPr sz="1800">
                <a:solidFill>
                  <a:schemeClr val="dk1"/>
                </a:solidFill>
              </a:defRPr>
            </a:lvl7pPr>
            <a:lvl8pPr algn="ctr" rtl="0" indent="-285750" marL="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8pPr>
            <a:lvl9pPr algn="ctr" rtl="0" indent="-285750" marL="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9pPr>
          </a:lstStyle>
          <a:p/>
        </p:txBody>
      </p:sp>
      <p:cxnSp>
        <p:nvCxnSpPr>
          <p:cNvPr id="27" name="Shape 27"/>
          <p:cNvCxnSpPr/>
          <p:nvPr/>
        </p:nvCxnSpPr>
        <p:spPr>
          <a:xfrm>
            <a:off y="5757014" x="457200"/>
            <a:ext cy="0" cx="8229600"/>
          </a:xfrm>
          <a:prstGeom prst="straightConnector1">
            <a:avLst/>
          </a:prstGeom>
          <a:noFill/>
          <a:ln w="50800" cap="flat">
            <a:solidFill>
              <a:schemeClr val="lt2"/>
            </a:solidFill>
            <a:prstDash val="solid"/>
            <a:round/>
            <a:headEnd w="med" len="med" type="none"/>
            <a:tailEnd w="med" len="med" type="none"/>
          </a:ln>
        </p:spPr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28" name="Shape 2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cxnSp>
        <p:nvCxnSpPr>
          <p:cNvPr id="29" name="Shape 29"/>
          <p:cNvCxnSpPr/>
          <p:nvPr/>
        </p:nvCxnSpPr>
        <p:spPr>
          <a:xfrm>
            <a:off y="150852" x="457200"/>
            <a:ext cy="0" cx="8229600"/>
          </a:xfrm>
          <a:prstGeom prst="straightConnector1">
            <a:avLst/>
          </a:prstGeom>
          <a:noFill/>
          <a:ln w="50800" cap="flat">
            <a:solidFill>
              <a:schemeClr val="lt2"/>
            </a:solidFill>
            <a:prstDash val="solid"/>
            <a:round/>
            <a:headEnd w="med" len="med" type="none"/>
            <a:tailEnd w="med" len="med" type="none"/>
          </a:ln>
        </p:spPr>
      </p:cxn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Target="../slideLayouts/slideLayout2.xml" Type="http://schemas.openxmlformats.org/officeDocument/2006/relationships/slideLayout" Id="rId2"/><Relationship Target="../slideLayouts/slideLayout1.xml" Type="http://schemas.openxmlformats.org/officeDocument/2006/relationships/slideLayout" Id="rId1"/><Relationship Target="../slideLayouts/slideLayout4.xml" Type="http://schemas.openxmlformats.org/officeDocument/2006/relationships/slideLayout" Id="rId4"/><Relationship Target="../slideLayouts/slideLayout3.xml" Type="http://schemas.openxmlformats.org/officeDocument/2006/relationships/slideLayout" Id="rId3"/><Relationship Target="../slideLayouts/slideLayout6.xml" Type="http://schemas.openxmlformats.org/officeDocument/2006/relationships/slideLayout" Id="rId6"/><Relationship Target="../slideLayouts/slideLayout5.xml" Type="http://schemas.openxmlformats.org/officeDocument/2006/relationships/slideLayout" Id="rId5"/><Relationship Target="../theme/theme2.xml" Type="http://schemas.openxmlformats.org/officeDocument/2006/relationships/theme" Id="rId7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4" name="Shape 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 indent="228600" mar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 indent="228600" mar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 indent="228600" mar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 indent="228600" mar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 indent="228600" mar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 indent="228600" mar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 indent="228600" mar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 indent="228600" mar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 indent="228600" mar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indent="-342900" marL="342900">
              <a:spcBef>
                <a:spcPts val="600"/>
              </a:spcBef>
              <a:buClr>
                <a:schemeClr val="dk1"/>
              </a:buClr>
              <a:buSzPct val="166666"/>
              <a:buFont typeface="Arial"/>
              <a:buChar char="•"/>
              <a:defRPr strike="noStrike" u="none" b="0" cap="none" baseline="0" sz="30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 indent="-285750" marL="742950">
              <a:spcBef>
                <a:spcPts val="480"/>
              </a:spcBef>
              <a:buClr>
                <a:schemeClr val="dk1"/>
              </a:buClr>
              <a:buSzPct val="100000"/>
              <a:buFont typeface="Courier New"/>
              <a:buChar char="o"/>
              <a:defRPr strike="noStrike" u="none" b="0" cap="none" baseline="0" sz="24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 indent="-228600" marL="1143000">
              <a:spcBef>
                <a:spcPts val="480"/>
              </a:spcBef>
              <a:buClr>
                <a:schemeClr val="dk1"/>
              </a:buClr>
              <a:buSzPct val="100000"/>
              <a:buFont typeface="Wingdings"/>
              <a:buChar char="§"/>
              <a:defRPr strike="noStrike" u="none" b="0" cap="none" baseline="0" sz="24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 indent="-228600" marL="1600200">
              <a:spcBef>
                <a:spcPts val="360"/>
              </a:spcBef>
              <a:buClr>
                <a:schemeClr val="dk1"/>
              </a:buClr>
              <a:buSzPct val="166666"/>
              <a:buFont typeface="Arial"/>
              <a:buChar char="•"/>
              <a:defRPr strike="noStrike" u="none" b="0" cap="none" baseline="0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 indent="-228600" marL="2057400">
              <a:spcBef>
                <a:spcPts val="360"/>
              </a:spcBef>
              <a:buClr>
                <a:schemeClr val="dk1"/>
              </a:buClr>
              <a:buSzPct val="100000"/>
              <a:buFont typeface="Courier New"/>
              <a:buChar char="o"/>
              <a:defRPr strike="noStrike" u="none" b="0" cap="none" baseline="0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 indent="-228600" marL="2514600">
              <a:spcBef>
                <a:spcPts val="360"/>
              </a:spcBef>
              <a:buClr>
                <a:schemeClr val="dk1"/>
              </a:buClr>
              <a:buSzPct val="100000"/>
              <a:buFont typeface="Wingdings"/>
              <a:buChar char="§"/>
              <a:defRPr strike="noStrike" u="none" b="0" cap="none" baseline="0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 indent="-228600" marL="2971800">
              <a:spcBef>
                <a:spcPts val="360"/>
              </a:spcBef>
              <a:buClr>
                <a:schemeClr val="dk1"/>
              </a:buClr>
              <a:buSzPct val="166666"/>
              <a:buFont typeface="Arial"/>
              <a:buChar char="•"/>
              <a:defRPr strike="noStrike" u="none" b="0" cap="none" baseline="0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 indent="-228600" marL="3429000">
              <a:spcBef>
                <a:spcPts val="360"/>
              </a:spcBef>
              <a:buClr>
                <a:schemeClr val="dk1"/>
              </a:buClr>
              <a:buSzPct val="100000"/>
              <a:buFont typeface="Courier New"/>
              <a:buChar char="o"/>
              <a:defRPr strike="noStrike" u="none" b="0" cap="none" baseline="0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 indent="-228600" marL="3886200">
              <a:spcBef>
                <a:spcPts val="360"/>
              </a:spcBef>
              <a:buClr>
                <a:schemeClr val="dk1"/>
              </a:buClr>
              <a:buSzPct val="100000"/>
              <a:buFont typeface="Wingdings"/>
              <a:buChar char="§"/>
              <a:defRPr strike="noStrike" u="none" b="0" cap="none" baseline="0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cxnSp>
        <p:nvCxnSpPr>
          <p:cNvPr id="7" name="Shape 7"/>
          <p:cNvCxnSpPr/>
          <p:nvPr/>
        </p:nvCxnSpPr>
        <p:spPr>
          <a:xfrm>
            <a:off y="6697679" x="457200"/>
            <a:ext cy="0" cx="8229600"/>
          </a:xfrm>
          <a:prstGeom prst="straightConnector1">
            <a:avLst/>
          </a:prstGeom>
          <a:noFill/>
          <a:ln w="50800" cap="flat">
            <a:solidFill>
              <a:schemeClr val="lt2"/>
            </a:solidFill>
            <a:prstDash val="solid"/>
            <a:round/>
            <a:headEnd w="med" len="med" type="none"/>
            <a:tailEnd w="med" len="med" type="none"/>
          </a:ln>
        </p:spPr>
      </p:cxnSp>
    </p:spTree>
  </p:cSld>
  <p:clrMap accent2="accent2" accent3="accent3" accent4="accent4" accent5="accent5" accent6="accent6" hlink="hlink" tx2="lt2" tx1="dk1" bg2="dk2" bg1="lt1" folHlink="folHlink" accent1="accent1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txStyles>
    <p:title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Target="../notesSlides/notesSlide1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0.xml.rels><?xml version="1.0" encoding="UTF-8" standalone="yes"?><Relationships xmlns="http://schemas.openxmlformats.org/package/2006/relationships"><Relationship Target="../notesSlides/notesSlide10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1.xml.rels><?xml version="1.0" encoding="UTF-8" standalone="yes"?><Relationships xmlns="http://schemas.openxmlformats.org/package/2006/relationships"><Relationship Target="../notesSlides/notesSlide11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2.xml.rels><?xml version="1.0" encoding="UTF-8" standalone="yes"?><Relationships xmlns="http://schemas.openxmlformats.org/package/2006/relationships"><Relationship Target="../notesSlides/notesSlide12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3.xml.rels><?xml version="1.0" encoding="UTF-8" standalone="yes"?><Relationships xmlns="http://schemas.openxmlformats.org/package/2006/relationships"><Relationship Target="../notesSlides/notesSlide13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4.xml.rels><?xml version="1.0" encoding="UTF-8" standalone="yes"?><Relationships xmlns="http://schemas.openxmlformats.org/package/2006/relationships"><Relationship Target="../notesSlides/notesSlide14.xml" Type="http://schemas.openxmlformats.org/officeDocument/2006/relationships/notesSlide" Id="rId2"/><Relationship Target="../slideLayouts/slideLayout3.xml" Type="http://schemas.openxmlformats.org/officeDocument/2006/relationships/slideLayout" Id="rId1"/><Relationship Target="../media/image05.png" Type="http://schemas.openxmlformats.org/officeDocument/2006/relationships/image" Id="rId3"/></Relationships>
</file>

<file path=ppt/slides/_rels/slide15.xml.rels><?xml version="1.0" encoding="UTF-8" standalone="yes"?><Relationships xmlns="http://schemas.openxmlformats.org/package/2006/relationships"><Relationship Target="../notesSlides/notesSlide15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13.png" Type="http://schemas.openxmlformats.org/officeDocument/2006/relationships/image" Id="rId3"/></Relationships>
</file>

<file path=ppt/slides/_rels/slide16.xml.rels><?xml version="1.0" encoding="UTF-8" standalone="yes"?><Relationships xmlns="http://schemas.openxmlformats.org/package/2006/relationships"><Relationship Target="../notesSlides/notesSlide16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7.xml.rels><?xml version="1.0" encoding="UTF-8" standalone="yes"?><Relationships xmlns="http://schemas.openxmlformats.org/package/2006/relationships"><Relationship Target="../notesSlides/notesSlide17.xml" Type="http://schemas.openxmlformats.org/officeDocument/2006/relationships/notesSlide" Id="rId2"/><Relationship Target="../slideLayouts/slideLayout6.xml" Type="http://schemas.openxmlformats.org/officeDocument/2006/relationships/slideLayout" Id="rId1"/><Relationship Target="../media/image12.png" Type="http://schemas.openxmlformats.org/officeDocument/2006/relationships/image" Id="rId3"/></Relationships>
</file>

<file path=ppt/slides/_rels/slide18.xml.rels><?xml version="1.0" encoding="UTF-8" standalone="yes"?><Relationships xmlns="http://schemas.openxmlformats.org/package/2006/relationships"><Relationship Target="../notesSlides/notesSlide18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9.xml.rels><?xml version="1.0" encoding="UTF-8" standalone="yes"?><Relationships xmlns="http://schemas.openxmlformats.org/package/2006/relationships"><Relationship Target="../notesSlides/notesSlide19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2.xml.rels><?xml version="1.0" encoding="UTF-8" standalone="yes"?><Relationships xmlns="http://schemas.openxmlformats.org/package/2006/relationships"><Relationship Target="../notesSlides/notesSlide2.xml" Type="http://schemas.openxmlformats.org/officeDocument/2006/relationships/notesSlide" Id="rId2"/><Relationship Target="../slideLayouts/slideLayout1.xml" Type="http://schemas.openxmlformats.org/officeDocument/2006/relationships/slideLayout" Id="rId1"/><Relationship Target="../media/image00.png" Type="http://schemas.openxmlformats.org/officeDocument/2006/relationships/image" Id="rId3"/></Relationships>
</file>

<file path=ppt/slides/_rels/slide20.xml.rels><?xml version="1.0" encoding="UTF-8" standalone="yes"?><Relationships xmlns="http://schemas.openxmlformats.org/package/2006/relationships"><Relationship Target="../notesSlides/notesSlide20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3.gif" Type="http://schemas.openxmlformats.org/officeDocument/2006/relationships/image" Id="rId4"/><Relationship Target="../media/image04.png" Type="http://schemas.openxmlformats.org/officeDocument/2006/relationships/image" Id="rId3"/><Relationship Target="../media/image01.jpg" Type="http://schemas.openxmlformats.org/officeDocument/2006/relationships/image" Id="rId6"/><Relationship Target="../media/image08.png" Type="http://schemas.openxmlformats.org/officeDocument/2006/relationships/image" Id="rId5"/><Relationship Target="../media/image11.jpg" Type="http://schemas.openxmlformats.org/officeDocument/2006/relationships/image" Id="rId7"/></Relationships>
</file>

<file path=ppt/slides/_rels/slide21.xml.rels><?xml version="1.0" encoding="UTF-8" standalone="yes"?><Relationships xmlns="http://schemas.openxmlformats.org/package/2006/relationships"><Relationship Target="../notesSlides/notesSlide21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22.xml.rels><?xml version="1.0" encoding="UTF-8" standalone="yes"?><Relationships xmlns="http://schemas.openxmlformats.org/package/2006/relationships"><Relationship Target="../notesSlides/notesSlide22.xml" Type="http://schemas.openxmlformats.org/officeDocument/2006/relationships/notesSlide" Id="rId2"/><Relationship Target="../slideLayouts/slideLayout1.xml" Type="http://schemas.openxmlformats.org/officeDocument/2006/relationships/slideLayout" Id="rId1"/><Relationship Target="../media/image06.png" Type="http://schemas.openxmlformats.org/officeDocument/2006/relationships/image" Id="rId4"/><Relationship Target="../media/image07.jpg" Type="http://schemas.openxmlformats.org/officeDocument/2006/relationships/image" Id="rId3"/><Relationship Target="../media/image10.png" Type="http://schemas.openxmlformats.org/officeDocument/2006/relationships/image" Id="rId5"/></Relationships>
</file>

<file path=ppt/slides/_rels/slide3.xml.rels><?xml version="1.0" encoding="UTF-8" standalone="yes"?><Relationships xmlns="http://schemas.openxmlformats.org/package/2006/relationships"><Relationship Target="../notesSlides/notesSlide3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4.xml.rels><?xml version="1.0" encoding="UTF-8" standalone="yes"?><Relationships xmlns="http://schemas.openxmlformats.org/package/2006/relationships"><Relationship Target="../notesSlides/notesSlide4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2.png" Type="http://schemas.openxmlformats.org/officeDocument/2006/relationships/image" Id="rId3"/></Relationships>
</file>

<file path=ppt/slides/_rels/slide5.xml.rels><?xml version="1.0" encoding="UTF-8" standalone="yes"?><Relationships xmlns="http://schemas.openxmlformats.org/package/2006/relationships"><Relationship Target="../notesSlides/notesSlide5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6.xml.rels><?xml version="1.0" encoding="UTF-8" standalone="yes"?><Relationships xmlns="http://schemas.openxmlformats.org/package/2006/relationships"><Relationship Target="../notesSlides/notesSlide6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7.xml.rels><?xml version="1.0" encoding="UTF-8" standalone="yes"?><Relationships xmlns="http://schemas.openxmlformats.org/package/2006/relationships"><Relationship Target="../notesSlides/notesSlide7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9.jpg" Type="http://schemas.openxmlformats.org/officeDocument/2006/relationships/image" Id="rId3"/></Relationships>
</file>

<file path=ppt/slides/_rels/slide8.xml.rels><?xml version="1.0" encoding="UTF-8" standalone="yes"?><Relationships xmlns="http://schemas.openxmlformats.org/package/2006/relationships"><Relationship Target="../notesSlides/notesSlide8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9.xml.rels><?xml version="1.0" encoding="UTF-8" standalone="yes"?><Relationships xmlns="http://schemas.openxmlformats.org/package/2006/relationships"><Relationship Target="../notesSlides/notesSlide9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0" name="Shape 3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1" name="Shape 31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buNone/>
            </a:pPr>
            <a:r>
              <a:rPr lang="en"/>
              <a:t>Pre-Presentation Notes</a:t>
            </a:r>
          </a:p>
        </p:txBody>
      </p:sp>
      <p:sp>
        <p:nvSpPr>
          <p:cNvPr id="32" name="Shape 32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lang="en"/>
              <a:t>Slides and presentation materials are available online at:</a:t>
            </a:r>
          </a:p>
          <a:p>
            <a:r>
              <a:t/>
            </a:r>
          </a:p>
          <a:p>
            <a:r>
              <a:t/>
            </a:r>
          </a:p>
          <a:p>
            <a:pPr algn="ctr" rtl="0" lvl="0">
              <a:buNone/>
            </a:pPr>
            <a:r>
              <a:rPr b="1" lang="en"/>
              <a:t>karlwiegand.com/w4a2014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6" name="Shape 8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7" name="Shape 87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Creating More Intelligent AAC</a:t>
            </a:r>
          </a:p>
        </p:txBody>
      </p:sp>
      <p:sp>
        <p:nvSpPr>
          <p:cNvPr id="88" name="Shape 88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lang="en"/>
              <a:t>Many systems, especially AAC, assume:</a:t>
            </a:r>
          </a:p>
          <a:p>
            <a:pPr rtl="0" lvl="0" indent="-419100" marL="914400"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en"/>
              <a:t>Prescribed Order</a:t>
            </a:r>
          </a:p>
          <a:p>
            <a:pPr rtl="0" lvl="0" indent="-419100" marL="914400"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en"/>
              <a:t>Intended Set</a:t>
            </a:r>
          </a:p>
          <a:p>
            <a:pPr lvl="0" indent="-419100" marL="914400"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en"/>
              <a:t>Discrete Entry</a:t>
            </a:r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2" name="Shape 9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3" name="Shape 93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Assumption 1: Prescribed Order</a:t>
            </a:r>
          </a:p>
        </p:txBody>
      </p:sp>
      <p:sp>
        <p:nvSpPr>
          <p:cNvPr id="94" name="Shape 94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Users will select items in a specific order, such as the syntactically "correct" one.</a:t>
            </a:r>
          </a:p>
          <a:p>
            <a:pPr rtl="0" lvl="0" indent="-4191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Requires lexical or semantic disambiguation</a:t>
            </a:r>
          </a:p>
          <a:p>
            <a:pPr rtl="0" lvl="0" indent="-4191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Users do not always select items in expected order </a:t>
            </a:r>
            <a:r>
              <a:rPr sz="1800" lang="en"/>
              <a:t>(Van Balkom and Donker-Gimbrere, 1996)</a:t>
            </a:r>
          </a:p>
          <a:p>
            <a:pPr rtl="0" lvl="0" indent="-4191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Using AAC devices is slow </a:t>
            </a:r>
            <a:r>
              <a:rPr sz="1800" lang="en"/>
              <a:t>(Beukelman et al, 1989; Todman, 2000; Higginbotham et al, 2007)</a:t>
            </a:r>
          </a:p>
        </p:txBody>
      </p: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8" name="Shape 9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9" name="Shape 99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Assumption 2: Intended Set</a:t>
            </a:r>
          </a:p>
        </p:txBody>
      </p:sp>
      <p:sp>
        <p:nvSpPr>
          <p:cNvPr id="100" name="Shape 100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Users will select exactly the items that are desired -- no fewer or more.</a:t>
            </a:r>
          </a:p>
          <a:p>
            <a:pPr rtl="0" lvl="0" indent="-4191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Complete subsets and prune supersets</a:t>
            </a:r>
          </a:p>
          <a:p>
            <a:pPr rtl="0" lvl="0" indent="-4191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Motor and cognitive impairments may result in missing or additional selections </a:t>
            </a:r>
            <a:r>
              <a:rPr sz="1800" lang="en"/>
              <a:t>(Ball, 2004)</a:t>
            </a:r>
          </a:p>
          <a:p>
            <a:pPr rtl="0" lvl="0" indent="-4191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Letter-based text entry systems detect accidental and deleted selections</a:t>
            </a:r>
          </a:p>
        </p:txBody>
      </p:sp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4" name="Shape 10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5" name="Shape 105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Assumption 3: Discrete Entry</a:t>
            </a:r>
          </a:p>
        </p:txBody>
      </p:sp>
      <p:sp>
        <p:nvSpPr>
          <p:cNvPr id="106" name="Shape 106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Users will make discrete movements or selections, either physically or with a cursor.</a:t>
            </a:r>
          </a:p>
          <a:p>
            <a:pPr rtl="0" lvl="0" indent="-4191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Selection is important; path is irrelevant</a:t>
            </a:r>
          </a:p>
          <a:p>
            <a:r>
              <a:t/>
            </a:r>
          </a:p>
          <a:p>
            <a:pPr rtl="0" lvl="0" indent="-4191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Recent letter-based systems have started to remove this assumption </a:t>
            </a:r>
            <a:r>
              <a:rPr sz="1800" lang="en"/>
              <a:t>(Goldberg, 1997; Kristensson and Zhai, 2004; Kushler and Marsden, 2008; Rashid and Smith, 2008)</a:t>
            </a:r>
          </a:p>
          <a:p>
            <a:r>
              <a:t/>
            </a:r>
          </a:p>
          <a:p>
            <a:pPr rtl="0" lvl="0" indent="-4191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Some input methods are naturally continuous</a:t>
            </a:r>
          </a:p>
        </p:txBody>
      </p:sp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0" name="Shape 11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1" name="Shape 111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Project: NumCHAT</a:t>
            </a:r>
          </a:p>
        </p:txBody>
      </p:sp>
      <p:pic>
        <p:nvPicPr>
          <p:cNvPr id="112" name="Shape 112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y="1616200" x="1219200"/>
            <a:ext cy="4967700" cx="4679597"/>
          </a:xfrm>
          <a:prstGeom prst="rect">
            <a:avLst/>
          </a:prstGeom>
          <a:noFill/>
          <a:ln>
            <a:noFill/>
          </a:ln>
        </p:spPr>
      </p:pic>
      <p:sp>
        <p:nvSpPr>
          <p:cNvPr id="113" name="Shape 113"/>
          <p:cNvSpPr txBox="1"/>
          <p:nvPr>
            <p:ph idx="1" type="body"/>
          </p:nvPr>
        </p:nvSpPr>
        <p:spPr>
          <a:xfrm>
            <a:off y="1600200" x="6403125"/>
            <a:ext cy="4967700" cx="22839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sz="3600" lang="en"/>
              <a:t>
</a:t>
            </a:r>
          </a:p>
          <a:p>
            <a:r>
              <a:t/>
            </a:r>
          </a:p>
          <a:p>
            <a:pPr>
              <a:buNone/>
            </a:pPr>
            <a:r>
              <a:rPr sz="3600" lang="en"/>
              <a:t>"Today"</a:t>
            </a:r>
          </a:p>
        </p:txBody>
      </p:sp>
    </p:spTree>
  </p:cSld>
  <p:clrMapOvr>
    <a:masterClrMapping/>
  </p:clrMapOvr>
  <p:transition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7" name="Shape 11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8" name="Shape 118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Project: SymbolPath</a:t>
            </a:r>
          </a:p>
        </p:txBody>
      </p:sp>
      <p:sp>
        <p:nvSpPr>
          <p:cNvPr id="119" name="Shape 119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algn="ctr" rtl="0" lvl="0">
              <a:buNone/>
            </a:pPr>
            <a:r>
              <a:rPr lang="en"/>
              <a:t>
</a:t>
            </a:r>
          </a:p>
          <a:p>
            <a:r>
              <a:t/>
            </a:r>
          </a:p>
          <a:p>
            <a:r>
              <a:t/>
            </a:r>
          </a:p>
          <a:p>
            <a:r>
              <a:t/>
            </a:r>
          </a:p>
          <a:p>
            <a:r>
              <a:t/>
            </a:r>
          </a:p>
          <a:p>
            <a:r>
              <a:t/>
            </a:r>
          </a:p>
          <a:p>
            <a:r>
              <a:t/>
            </a:r>
          </a:p>
          <a:p>
            <a:pPr algn="ctr" rtl="0" lvl="0">
              <a:buNone/>
            </a:pPr>
            <a:r>
              <a:rPr lang="en"/>
              <a:t>"I need more coffee."</a:t>
            </a:r>
          </a:p>
        </p:txBody>
      </p:sp>
      <p:pic>
        <p:nvPicPr>
          <p:cNvPr id="120" name="Shape 120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y="1642026" x="799024"/>
            <a:ext cy="4235696" cx="75459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4" name="Shape 12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5" name="Shape 125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buNone/>
            </a:pPr>
            <a:r>
              <a:rPr lang="en"/>
              <a:t>From Assistive to Social</a:t>
            </a:r>
          </a:p>
        </p:txBody>
      </p:sp>
      <p:sp>
        <p:nvSpPr>
          <p:cNvPr id="126" name="Shape 126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Most AAC systems are for face-to-face interaction: slow and need-based</a:t>
            </a:r>
          </a:p>
          <a:p>
            <a:pPr rtl="0" lvl="0" indent="-4191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What about social interaction?</a:t>
            </a:r>
          </a:p>
          <a:p>
            <a:pPr rtl="0" lvl="0" indent="-4191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Many AAC users live at home or in small communities</a:t>
            </a:r>
          </a:p>
          <a:p>
            <a:pPr rtl="0" lvl="0" indent="-4191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Turning to the Web to make new friends and keep in touch with family</a:t>
            </a:r>
          </a:p>
        </p:txBody>
      </p:sp>
    </p:spTree>
  </p:cSld>
  <p:clrMapOvr>
    <a:masterClrMapping/>
  </p:clrMapOvr>
  <p:transition spd="slow">
    <p:cut/>
  </p:transition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0" name="Shape 13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pic>
        <p:nvPicPr>
          <p:cNvPr id="131" name="Shape 131"/>
          <p:cNvPicPr preferRelativeResize="0"/>
          <p:nvPr/>
        </p:nvPicPr>
        <p:blipFill rotWithShape="1">
          <a:blip r:embed="rId3"/>
          <a:srcRect t="0" b="18837" r="3818" l="0"/>
          <a:stretch/>
        </p:blipFill>
        <p:spPr>
          <a:xfrm>
            <a:off y="0" x="644400"/>
            <a:ext cy="6858000" cx="7855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5" name="Shape 13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6" name="Shape 136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The Web as a Channel</a:t>
            </a:r>
          </a:p>
        </p:txBody>
      </p:sp>
      <p:sp>
        <p:nvSpPr>
          <p:cNvPr id="137" name="Shape 137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Composition speed is irrelevant (sort of)</a:t>
            </a:r>
          </a:p>
          <a:p>
            <a:pPr rtl="0" lvl="0" indent="-4191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Many social barriers go away</a:t>
            </a:r>
          </a:p>
          <a:p>
            <a:pPr rtl="0" lvl="0" indent="-4191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Remaining issues:</a:t>
            </a:r>
          </a:p>
          <a:p>
            <a:pPr rtl="0" lvl="1" indent="-381000" marL="91440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Navigation complexity or standardization</a:t>
            </a:r>
          </a:p>
          <a:p>
            <a:pPr rtl="0" lvl="1" indent="-381000" marL="91440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Information (cognitive) overload</a:t>
            </a:r>
          </a:p>
          <a:p>
            <a:pPr rtl="0" lvl="1" indent="-381000" marL="91440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Uniform interfaces or simplification (APIs)</a:t>
            </a:r>
          </a:p>
        </p:txBody>
      </p:sp>
    </p:spTree>
  </p:cSld>
  <p:clrMapOvr>
    <a:masterClrMapping/>
  </p:clrMapOvr>
  <p:transition spd="slow">
    <p:cut/>
  </p:transition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1" name="Shape 14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2" name="Shape 142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Some say, "Mobile first."</a:t>
            </a:r>
          </a:p>
          <a:p>
            <a:pPr rtl="0" lvl="0" indent="-4191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How about, "Semantics first?" (Ha!)</a:t>
            </a:r>
          </a:p>
          <a:p>
            <a:pPr rtl="0" lvl="0" indent="-4191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&lt;Post&gt;, &lt;User&gt;, &lt;Profile&gt;?</a:t>
            </a:r>
          </a:p>
          <a:p>
            <a:pPr rtl="0" lvl="0" indent="-4191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&lt;Message ReadingLevel=5&gt;?</a:t>
            </a:r>
          </a:p>
          <a:p>
            <a:pPr rtl="0" lvl="0" indent="-4191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Problems: &lt;Ad&gt;, &lt;Affiliate_Link&gt;</a:t>
            </a:r>
            <a:br>
              <a:rPr lang="en"/>
            </a:br>
            <a:r>
              <a:rPr lang="en"/>
              <a:t>(might as well have "display: none")</a:t>
            </a:r>
          </a:p>
        </p:txBody>
      </p:sp>
      <p:sp>
        <p:nvSpPr>
          <p:cNvPr id="143" name="Shape 143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Ontological Engineering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6" name="Shape 3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7" name="Shape 37"/>
          <p:cNvSpPr txBox="1"/>
          <p:nvPr>
            <p:ph type="ctrTitle"/>
          </p:nvPr>
        </p:nvSpPr>
        <p:spPr>
          <a:xfrm>
            <a:off y="751679" x="457200"/>
            <a:ext cy="4012499" cx="8229600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 algn="ctr" rtl="0" lvl="0">
              <a:buNone/>
            </a:pPr>
            <a:r>
              <a:rPr sz="3600" lang="en">
                <a:solidFill>
                  <a:srgbClr val="000000"/>
                </a:solidFill>
              </a:rPr>
              <a:t>Intelligent Assistive Communication</a:t>
            </a:r>
          </a:p>
          <a:p>
            <a:pPr algn="ctr" rtl="0" lvl="0">
              <a:buNone/>
            </a:pPr>
            <a:r>
              <a:rPr sz="3600" lang="en">
                <a:solidFill>
                  <a:srgbClr val="000000"/>
                </a:solidFill>
              </a:rPr>
              <a:t>and</a:t>
            </a:r>
          </a:p>
          <a:p>
            <a:pPr algn="ctr" rtl="0" lvl="0">
              <a:buNone/>
            </a:pPr>
            <a:r>
              <a:rPr sz="3600" lang="en">
                <a:solidFill>
                  <a:srgbClr val="000000"/>
                </a:solidFill>
              </a:rPr>
              <a:t>the Web as a Social Medium</a:t>
            </a:r>
          </a:p>
        </p:txBody>
      </p:sp>
      <p:sp>
        <p:nvSpPr>
          <p:cNvPr id="38" name="Shape 38"/>
          <p:cNvSpPr txBox="1"/>
          <p:nvPr>
            <p:ph idx="1" type="subTitle"/>
          </p:nvPr>
        </p:nvSpPr>
        <p:spPr>
          <a:xfrm>
            <a:off y="4955189" x="457200"/>
            <a:ext cy="1643400" cx="8229600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 rtl="0" lvl="0" indent="0" marL="4114800">
              <a:buNone/>
            </a:pPr>
            <a:r>
              <a:rPr b="1" sz="1800" lang="en"/>
              <a:t>Karl Wiegand</a:t>
            </a:r>
          </a:p>
          <a:p>
            <a:pPr rtl="0" lvl="0" indent="0" marL="4114800">
              <a:buNone/>
            </a:pPr>
            <a:r>
              <a:rPr b="1" sz="1800" lang="en"/>
              <a:t>Northeastern University (USA)</a:t>
            </a:r>
          </a:p>
          <a:p>
            <a:pPr rtl="0" lvl="0" indent="0" marL="4114800">
              <a:buNone/>
            </a:pPr>
            <a:r>
              <a:rPr sz="1800" lang="en"/>
              <a:t>April 11, 2014</a:t>
            </a:r>
          </a:p>
        </p:txBody>
      </p:sp>
      <p:pic>
        <p:nvPicPr>
          <p:cNvPr id="39" name="Shape 39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y="5160822" x="2872858"/>
            <a:ext cy="1232135" cx="124513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7" name="Shape 14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8" name="Shape 148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On Semantics and Wishful Thinking</a:t>
            </a:r>
          </a:p>
        </p:txBody>
      </p:sp>
      <p:pic>
        <p:nvPicPr>
          <p:cNvPr id="149" name="Shape 149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y="4045899" x="3319337"/>
            <a:ext cy="2505324" cx="2505324"/>
          </a:xfrm>
          <a:prstGeom prst="rect">
            <a:avLst/>
          </a:prstGeom>
          <a:noFill/>
          <a:ln>
            <a:noFill/>
          </a:ln>
        </p:spPr>
      </p:pic>
      <p:pic>
        <p:nvPicPr>
          <p:cNvPr id="150" name="Shape 150"/>
          <p:cNvPicPr preferRelativeResize="0"/>
          <p:nvPr/>
        </p:nvPicPr>
        <p:blipFill>
          <a:blip r:embed="rId4"/>
          <a:stretch>
            <a:fillRect/>
          </a:stretch>
        </p:blipFill>
        <p:spPr>
          <a:xfrm>
            <a:off y="2128849" x="1191399"/>
            <a:ext cy="1547574" cx="1446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51" name="Shape 151"/>
          <p:cNvPicPr preferRelativeResize="0"/>
          <p:nvPr/>
        </p:nvPicPr>
        <p:blipFill>
          <a:blip r:embed="rId5"/>
          <a:stretch>
            <a:fillRect/>
          </a:stretch>
        </p:blipFill>
        <p:spPr>
          <a:xfrm>
            <a:off y="2128848" x="2878893"/>
            <a:ext cy="1446775" cx="1446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52" name="Shape 152"/>
          <p:cNvPicPr preferRelativeResize="0"/>
          <p:nvPr/>
        </p:nvPicPr>
        <p:blipFill>
          <a:blip r:embed="rId6"/>
          <a:stretch>
            <a:fillRect/>
          </a:stretch>
        </p:blipFill>
        <p:spPr>
          <a:xfrm>
            <a:off y="2131328" x="6387575"/>
            <a:ext cy="1441808" cx="1446774"/>
          </a:xfrm>
          <a:prstGeom prst="rect">
            <a:avLst/>
          </a:prstGeom>
          <a:noFill/>
          <a:ln>
            <a:noFill/>
          </a:ln>
        </p:spPr>
      </p:pic>
      <p:pic>
        <p:nvPicPr>
          <p:cNvPr id="153" name="Shape 153"/>
          <p:cNvPicPr preferRelativeResize="0"/>
          <p:nvPr/>
        </p:nvPicPr>
        <p:blipFill>
          <a:blip r:embed="rId7"/>
          <a:stretch>
            <a:fillRect/>
          </a:stretch>
        </p:blipFill>
        <p:spPr>
          <a:xfrm>
            <a:off y="2078450" x="4566387"/>
            <a:ext cy="1547573" cx="158046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7" name="Shape 15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58" name="Shape 158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TL;DL</a:t>
            </a:r>
          </a:p>
        </p:txBody>
      </p:sp>
      <p:sp>
        <p:nvSpPr>
          <p:cNvPr id="159" name="Shape 159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algn="ctr" rtl="0" lvl="0">
              <a:buNone/>
            </a:pPr>
            <a:r>
              <a:rPr lang="en"/>
              <a:t>
</a:t>
            </a:r>
            <a:r>
              <a:rPr lang="en"/>
              <a:t>The Web is a communication channel.</a:t>
            </a:r>
          </a:p>
          <a:p>
            <a:pPr algn="ctr" rtl="0" lvl="0">
              <a:buNone/>
            </a:pPr>
            <a:r>
              <a:rPr lang="en"/>
              <a:t>Assistive technology and Web accessibility standards can reduce noise/distortion and facilitate communication.</a:t>
            </a:r>
          </a:p>
          <a:p>
            <a:pPr algn="ctr" rtl="0" lvl="0">
              <a:buNone/>
            </a:pPr>
            <a:r>
              <a:rPr lang="en"/>
              <a:t>Sometimes for those who have difficulty communicating at all.</a:t>
            </a:r>
          </a:p>
        </p:txBody>
      </p:sp>
    </p:spTree>
  </p:cSld>
  <p:clrMapOvr>
    <a:masterClrMapping/>
  </p:clrMapOvr>
  <p:transition spd="slow">
    <p:cut/>
  </p:transition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63" name="Shape 16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64" name="Shape 164"/>
          <p:cNvSpPr txBox="1"/>
          <p:nvPr>
            <p:ph idx="1" type="subTitle"/>
          </p:nvPr>
        </p:nvSpPr>
        <p:spPr>
          <a:xfrm>
            <a:off y="4939438" x="2468990"/>
            <a:ext cy="1658999" cx="42059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 algn="ctr" rtl="0" lvl="0">
              <a:buNone/>
            </a:pPr>
            <a:r>
              <a:rPr sz="1800" lang="en"/>
              <a:t>Special thanks to my advisor</a:t>
            </a:r>
          </a:p>
          <a:p>
            <a:pPr algn="ctr" rtl="0" lvl="0">
              <a:buNone/>
            </a:pPr>
            <a:r>
              <a:rPr sz="1800" lang="en"/>
              <a:t>(Dr. Rupal Patel), Google, and the National Science Foundation</a:t>
            </a:r>
          </a:p>
          <a:p>
            <a:pPr algn="ctr" rtl="0" lvl="0">
              <a:buNone/>
            </a:pPr>
            <a:r>
              <a:rPr sz="1800" lang="en"/>
              <a:t>(Grant #0914808).</a:t>
            </a:r>
          </a:p>
        </p:txBody>
      </p:sp>
      <p:sp>
        <p:nvSpPr>
          <p:cNvPr id="165" name="Shape 165"/>
          <p:cNvSpPr txBox="1"/>
          <p:nvPr>
            <p:ph type="ctrTitle"/>
          </p:nvPr>
        </p:nvSpPr>
        <p:spPr>
          <a:xfrm>
            <a:off y="751679" x="457200"/>
            <a:ext cy="4012499" cx="8229600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 algn="ctr" rtl="0" lvl="0">
              <a:buClr>
                <a:schemeClr val="dk1"/>
              </a:buClr>
              <a:buSzPct val="25000"/>
              <a:buFont typeface="Arial"/>
              <a:buNone/>
            </a:pPr>
            <a:r>
              <a:rPr sz="4800" lang="en"/>
              <a:t>
</a:t>
            </a:r>
            <a:r>
              <a:rPr sz="4800" lang="en"/>
              <a:t>Thank you for listening!</a:t>
            </a:r>
            <a:br>
              <a:rPr sz="3000" lang="en">
                <a:solidFill>
                  <a:schemeClr val="dk1"/>
                </a:solidFill>
              </a:rPr>
            </a:br>
            <a:r>
              <a:rPr sz="3000" lang="en">
                <a:solidFill>
                  <a:schemeClr val="dk1"/>
                </a:solidFill>
              </a:rPr>
              <a:t>karlwiegand.com/w4a2014</a:t>
            </a:r>
          </a:p>
        </p:txBody>
      </p:sp>
      <p:pic>
        <p:nvPicPr>
          <p:cNvPr id="166" name="Shape 166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y="5161534" x="6799672"/>
            <a:ext cy="1214807" cx="1267302"/>
          </a:xfrm>
          <a:prstGeom prst="rect">
            <a:avLst/>
          </a:prstGeom>
          <a:noFill/>
          <a:ln>
            <a:noFill/>
          </a:ln>
        </p:spPr>
      </p:pic>
      <p:pic>
        <p:nvPicPr>
          <p:cNvPr id="167" name="Shape 167"/>
          <p:cNvPicPr preferRelativeResize="0"/>
          <p:nvPr/>
        </p:nvPicPr>
        <p:blipFill>
          <a:blip r:embed="rId4"/>
          <a:stretch>
            <a:fillRect/>
          </a:stretch>
        </p:blipFill>
        <p:spPr>
          <a:xfrm>
            <a:off y="828621" x="3722487"/>
            <a:ext cy="958250" cx="16990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68" name="Shape 168"/>
          <p:cNvPicPr preferRelativeResize="0"/>
          <p:nvPr/>
        </p:nvPicPr>
        <p:blipFill>
          <a:blip r:embed="rId5"/>
          <a:stretch>
            <a:fillRect/>
          </a:stretch>
        </p:blipFill>
        <p:spPr>
          <a:xfrm>
            <a:off y="5489712" x="719625"/>
            <a:ext cy="558474" cx="1624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3" name="Shape 4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4" name="Shape 44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buNone/>
            </a:pPr>
            <a:r>
              <a:rPr lang="en"/>
              <a:t>Outline</a:t>
            </a:r>
          </a:p>
        </p:txBody>
      </p:sp>
      <p:sp>
        <p:nvSpPr>
          <p:cNvPr id="45" name="Shape 45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en"/>
              <a:t>
</a:t>
            </a:r>
            <a:r>
              <a:rPr lang="en"/>
              <a:t>Communication and AAC</a:t>
            </a:r>
          </a:p>
          <a:p>
            <a:pPr rtl="0" lvl="0" indent="-419100" marL="457200"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en"/>
              <a:t>Common Assumptions</a:t>
            </a:r>
          </a:p>
          <a:p>
            <a:pPr rtl="0" lvl="0" indent="-419100" marL="457200"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en"/>
              <a:t>Example Projects</a:t>
            </a:r>
          </a:p>
          <a:p>
            <a:pPr rtl="0" lvl="0" indent="-419100" marL="457200"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en"/>
              <a:t>Towards Social AAC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9" name="Shape 4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0" name="Shape 50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SMCR Model of Communication</a:t>
            </a:r>
          </a:p>
        </p:txBody>
      </p:sp>
      <p:sp>
        <p:nvSpPr>
          <p:cNvPr id="51" name="Shape 51"/>
          <p:cNvSpPr txBox="1"/>
          <p:nvPr>
            <p:ph idx="1" type="body"/>
          </p:nvPr>
        </p:nvSpPr>
        <p:spPr>
          <a:xfrm>
            <a:off y="4398725" x="584575"/>
            <a:ext cy="17913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Affected by distortion to any component</a:t>
            </a:r>
          </a:p>
          <a:p>
            <a:pPr lvl="0" indent="-4191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What if there is distortion from the Source?</a:t>
            </a:r>
          </a:p>
        </p:txBody>
      </p:sp>
      <p:pic>
        <p:nvPicPr>
          <p:cNvPr id="52" name="Shape 52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y="2111850" x="584575"/>
            <a:ext cy="1592687" cx="79748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6" name="Shape 5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7" name="Shape 57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Who Uses AAC?</a:t>
            </a:r>
          </a:p>
        </p:txBody>
      </p:sp>
      <p:sp>
        <p:nvSpPr>
          <p:cNvPr id="58" name="Shape 58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People of all ages</a:t>
            </a:r>
          </a:p>
          <a:p>
            <a:pPr rtl="0" lvl="0" indent="-4191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Stephen Hawking and Roger Ebert</a:t>
            </a:r>
          </a:p>
          <a:p>
            <a:pPr algn="l" rtl="0" lvl="0" marR="0" indent="-419100" marL="45720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Cerebral palsy (CP) -- 53% use AAC</a:t>
            </a:r>
            <a:r>
              <a:rPr sz="1800" lang="en"/>
              <a:t>(Jinks and Sinteff, 1994)</a:t>
            </a:r>
          </a:p>
          <a:p>
            <a:pPr rtl="0" lvl="0" indent="-4191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Amyotrophic lateral sclerosis (ALS) -- 75% use AAC </a:t>
            </a:r>
            <a:r>
              <a:rPr sz="1800" lang="en"/>
              <a:t>(Ball et al, 2004)</a:t>
            </a:r>
          </a:p>
          <a:p>
            <a:pPr rtl="0" lvl="0" indent="-4191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Paralysis, stroke, and more...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2" name="Shape 6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3" name="Shape 63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Functional Definitions</a:t>
            </a:r>
          </a:p>
        </p:txBody>
      </p:sp>
      <p:sp>
        <p:nvSpPr>
          <p:cNvPr id="64" name="Shape 64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Target users are primarily non-speaking and may have upper limb motor impairments</a:t>
            </a:r>
          </a:p>
          <a:p>
            <a:pPr rtl="0" lvl="0" indent="-4191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Target users may also have developing literacy or language impairments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8" name="Shape 6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9" name="Shape 69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buNone/>
            </a:pPr>
            <a:r>
              <a:rPr lang="en"/>
              <a:t>Current AAC Application</a:t>
            </a:r>
          </a:p>
        </p:txBody>
      </p:sp>
      <p:pic>
        <p:nvPicPr>
          <p:cNvPr id="70" name="Shape 70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y="1580600" x="1208637"/>
            <a:ext cy="5052275" cx="67267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4" name="Shape 7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5" name="Shape 75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On Speed of Communication</a:t>
            </a:r>
          </a:p>
        </p:txBody>
      </p:sp>
      <p:sp>
        <p:nvSpPr>
          <p:cNvPr id="76" name="Shape 76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algn="ctr" rtl="0" lvl="0">
              <a:buClr>
                <a:schemeClr val="dk1"/>
              </a:buClr>
              <a:buSzPct val="36666"/>
              <a:buFont typeface="Arial"/>
              <a:buNone/>
            </a:pPr>
            <a:r>
              <a:rPr lang="en"/>
              <a:t>
</a:t>
            </a:r>
            <a:r>
              <a:rPr lang="en"/>
              <a:t>Speech is often </a:t>
            </a:r>
            <a:r>
              <a:rPr u="sng" b="1" lang="en"/>
              <a:t>150 - 200</a:t>
            </a:r>
            <a:r>
              <a:rPr lang="en"/>
              <a:t> words per minute</a:t>
            </a:r>
          </a:p>
          <a:p>
            <a:pPr algn="ctr" rtl="0" lvl="0">
              <a:buClr>
                <a:schemeClr val="dk1"/>
              </a:buClr>
              <a:buSzPct val="61111"/>
              <a:buFont typeface="Arial"/>
              <a:buNone/>
            </a:pPr>
            <a:r>
              <a:rPr sz="1800" lang="en"/>
              <a:t>(Beasley and Maki, 1976)</a:t>
            </a:r>
          </a:p>
          <a:p>
            <a:pPr algn="ctr" rtl="0" lvl="0">
              <a:buNone/>
            </a:pPr>
            <a:r>
              <a:rPr lang="en"/>
              <a:t>vs.</a:t>
            </a:r>
          </a:p>
          <a:p>
            <a:r>
              <a:t/>
            </a:r>
          </a:p>
          <a:p>
            <a:pPr algn="ctr" rtl="0" lvl="0">
              <a:buClr>
                <a:schemeClr val="dk1"/>
              </a:buClr>
              <a:buSzPct val="36666"/>
              <a:buFont typeface="Arial"/>
              <a:buNone/>
            </a:pPr>
            <a:r>
              <a:rPr lang="en"/>
              <a:t>Typical AAC is </a:t>
            </a:r>
            <a:r>
              <a:rPr u="sng" b="1" lang="en"/>
              <a:t>&lt; 20</a:t>
            </a:r>
            <a:r>
              <a:rPr lang="en"/>
              <a:t> words per minute</a:t>
            </a:r>
          </a:p>
          <a:p>
            <a:pPr algn="ctr" rtl="0" lvl="0">
              <a:buClr>
                <a:schemeClr val="dk1"/>
              </a:buClr>
              <a:buSzPct val="61111"/>
              <a:buFont typeface="Arial"/>
              <a:buNone/>
            </a:pPr>
            <a:r>
              <a:rPr sz="1800" lang="en"/>
              <a:t>(Higginbotham et al, 2007)</a:t>
            </a: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0" name="Shape 8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1" name="Shape 81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Passive vs. Active Channels</a:t>
            </a:r>
          </a:p>
        </p:txBody>
      </p:sp>
      <p:sp>
        <p:nvSpPr>
          <p:cNvPr id="82" name="Shape 82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Current AAC is relatively passive</a:t>
            </a:r>
          </a:p>
          <a:p>
            <a:pPr rtl="0" lvl="0" indent="-4191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Intelligent user interfaces (active channels) can reduce distortion and increase speed:</a:t>
            </a:r>
          </a:p>
          <a:p>
            <a:pPr rtl="0" lvl="1" indent="-381000" marL="914400">
              <a:buClr>
                <a:schemeClr val="dk1"/>
              </a:buClr>
              <a:buSzPct val="80000"/>
              <a:buFont typeface="Arial"/>
              <a:buAutoNum type="alphaLcPeriod"/>
            </a:pPr>
            <a:r>
              <a:rPr lang="en"/>
              <a:t>User-Specific</a:t>
            </a:r>
          </a:p>
          <a:p>
            <a:pPr rtl="0" lvl="1" indent="-381000" marL="914400">
              <a:buClr>
                <a:schemeClr val="dk1"/>
              </a:buClr>
              <a:buSzPct val="80000"/>
              <a:buFont typeface="Arial"/>
              <a:buAutoNum type="alphaLcPeriod"/>
            </a:pPr>
            <a:r>
              <a:rPr lang="en"/>
              <a:t>Adaptive</a:t>
            </a:r>
          </a:p>
          <a:p>
            <a:pPr rtl="0" lvl="1" indent="-381000" marL="914400">
              <a:buClr>
                <a:schemeClr val="dk1"/>
              </a:buClr>
              <a:buSzPct val="80000"/>
              <a:buFont typeface="Arial"/>
              <a:buAutoNum type="alphaLcPeriod"/>
            </a:pPr>
            <a:r>
              <a:rPr lang="en"/>
              <a:t>Context-Sensitive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Custom 218">
      <a:dk1>
        <a:srgbClr val="000000"/>
      </a:dk1>
      <a:lt1>
        <a:srgbClr val="FFFFFF"/>
      </a:lt1>
      <a:dk2>
        <a:srgbClr val="5B595A"/>
      </a:dk2>
      <a:lt2>
        <a:srgbClr val="CFD4D4"/>
      </a:lt2>
      <a:accent1>
        <a:srgbClr val="CC0202"/>
      </a:accent1>
      <a:accent2>
        <a:srgbClr val="228AFF"/>
      </a:accent2>
      <a:accent3>
        <a:srgbClr val="FBC82F"/>
      </a:accent3>
      <a:accent4>
        <a:srgbClr val="253E91"/>
      </a:accent4>
      <a:accent5>
        <a:srgbClr val="F68D0C"/>
      </a:accent5>
      <a:accent6>
        <a:srgbClr val="257E12"/>
      </a:accent6>
      <a:hlink>
        <a:srgbClr val="144C72"/>
      </a:hlink>
      <a:folHlink>
        <a:srgbClr val="8C9D92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