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1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AAC stands for Augmentative and Alternative Communication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SpeakForYourself, an icon-based AAC application for iOS and Android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1" name="Shape 11"/>
          <p:cNvCxnSpPr/>
          <p:nvPr/>
        </p:nvCxnSpPr>
        <p:spPr>
          <a:xfrm>
            <a:off y="548639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y="4844510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id="16" name="Shape 16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id="21" name="Shape 21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chemeClr val="accent1"/>
                </a:solidFill>
              </a:defRPr>
            </a:lvl1pPr>
            <a:lvl2pPr rtl="0">
              <a:defRPr>
                <a:solidFill>
                  <a:schemeClr val="accent1"/>
                </a:solidFill>
              </a:defRPr>
            </a:lvl2pPr>
            <a:lvl3pPr rtl="0">
              <a:defRPr>
                <a:solidFill>
                  <a:schemeClr val="accent1"/>
                </a:solidFill>
              </a:defRPr>
            </a:lvl3pPr>
            <a:lvl4pPr rtl="0">
              <a:defRPr>
                <a:solidFill>
                  <a:schemeClr val="accent1"/>
                </a:solidFill>
              </a:defRPr>
            </a:lvl4pPr>
            <a:lvl5pPr rtl="0">
              <a:defRPr>
                <a:solidFill>
                  <a:schemeClr val="accent1"/>
                </a:solidFill>
              </a:defRPr>
            </a:lvl5pPr>
            <a:lvl6pPr rtl="0">
              <a:defRPr>
                <a:solidFill>
                  <a:schemeClr val="accent1"/>
                </a:solidFill>
              </a:defRPr>
            </a:lvl6pPr>
            <a:lvl7pPr rtl="0">
              <a:defRPr>
                <a:solidFill>
                  <a:schemeClr val="accent1"/>
                </a:solidFill>
              </a:defRPr>
            </a:lvl7pPr>
            <a:lvl8pPr rtl="0">
              <a:defRPr>
                <a:solidFill>
                  <a:schemeClr val="accent1"/>
                </a:solidFill>
              </a:defRPr>
            </a:lvl8pPr>
            <a:lvl9pPr rtl="0">
              <a:defRPr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27" name="Shape 27"/>
          <p:cNvCxnSpPr/>
          <p:nvPr/>
        </p:nvCxnSpPr>
        <p:spPr>
          <a:xfrm>
            <a:off y="5757014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9" name="Shape 29"/>
          <p:cNvCxnSpPr/>
          <p:nvPr/>
        </p:nvCxnSpPr>
        <p:spPr>
          <a:xfrm>
            <a:off y="150852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7" name="Shape 7"/>
          <p:cNvCxnSpPr/>
          <p:nvPr/>
        </p:nvCxnSpPr>
        <p:spPr>
          <a:xfrm>
            <a:off y="669767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3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12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gif" Type="http://schemas.openxmlformats.org/officeDocument/2006/relationships/image" Id="rId4"/><Relationship Target="../media/image04.png" Type="http://schemas.openxmlformats.org/officeDocument/2006/relationships/image" Id="rId3"/><Relationship Target="../media/image01.jpg" Type="http://schemas.openxmlformats.org/officeDocument/2006/relationships/image" Id="rId6"/><Relationship Target="../media/image08.png" Type="http://schemas.openxmlformats.org/officeDocument/2006/relationships/image" Id="rId5"/><Relationship Target="../media/image11.jpg" Type="http://schemas.openxmlformats.org/officeDocument/2006/relationships/image" Id="rId7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6.png" Type="http://schemas.openxmlformats.org/officeDocument/2006/relationships/image" Id="rId4"/><Relationship Target="../media/image07.jpg" Type="http://schemas.openxmlformats.org/officeDocument/2006/relationships/image" Id="rId3"/><Relationship Target="../media/image10.png" Type="http://schemas.openxmlformats.org/officeDocument/2006/relationships/image" Id="rId5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Pre-Presentation Notes</a:t>
            </a:r>
          </a:p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Slides and presentation materials are available online at:</a:t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>
              <a:buNone/>
            </a:pPr>
            <a:r>
              <a:rPr b="1" lang="en"/>
              <a:t>karlwiegand.com/w4a2014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Creating More Intelligent AAC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Many systems, especially AAC, assume: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Prescribed Order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Intended Set</a:t>
            </a:r>
          </a:p>
          <a:p>
            <a:pPr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Discrete Entry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Assumption 1: Prescribed Order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Users will select items in a specific order, such as the syntactically "correct" one.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Requires lexical or semantic disambiguation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Users do not always select items in expected order </a:t>
            </a:r>
            <a:r>
              <a:rPr sz="1800" lang="en"/>
              <a:t>(Van Balkom and Donker-Gimbrere, 1996)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Using AAC devices is slow </a:t>
            </a:r>
            <a:r>
              <a:rPr sz="1800" lang="en"/>
              <a:t>(Beukelman et al, 1989; Todman, 2000; Higginbotham et al, 2007)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Assumption 2: Intended Set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Users will select exactly the items that are desired -- no fewer or more.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Complete subsets and prune supersets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Motor and cognitive impairments may result in missing or additional selections </a:t>
            </a:r>
            <a:r>
              <a:rPr sz="1800" lang="en"/>
              <a:t>(Ball, 2004)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Letter-based text entry systems detect accidental and deleted selections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Assumption 3: Discrete Entry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Users will make discrete movements or selections, either physically or with a cursor.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Selection is important; path is irrelevant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Recent letter-based systems have started to remove this assumption </a:t>
            </a:r>
            <a:r>
              <a:rPr sz="1800" lang="en"/>
              <a:t>(Goldberg, 1997; Kristensson and Zhai, 2004; Kushler and Marsden, 2008; Rashid and Smith, 2008)</a:t>
            </a:r>
          </a:p>
          <a:p>
            <a:r>
              <a:t/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Some input methods are naturally continuous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Project: NumCHAT</a:t>
            </a:r>
          </a:p>
        </p:txBody>
      </p:sp>
      <p:pic>
        <p:nvPicPr>
          <p:cNvPr id="112" name="Shape 11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616200" x="1219200"/>
            <a:ext cy="4967700" cx="4679597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 txBox="1"/>
          <p:nvPr>
            <p:ph idx="1" type="body"/>
          </p:nvPr>
        </p:nvSpPr>
        <p:spPr>
          <a:xfrm>
            <a:off y="1600200" x="6403125"/>
            <a:ext cy="4967700" cx="2283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600" lang="en"/>
              <a:t>
</a:t>
            </a:r>
          </a:p>
          <a:p>
            <a:r>
              <a:t/>
            </a:r>
          </a:p>
          <a:p>
            <a:pPr>
              <a:buNone/>
            </a:pPr>
            <a:r>
              <a:rPr sz="3600" lang="en"/>
              <a:t>"Today"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Project: SymbolPath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en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>
              <a:buNone/>
            </a:pPr>
            <a:r>
              <a:rPr lang="en"/>
              <a:t>"I need more coffee."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642026" x="799024"/>
            <a:ext cy="4235696" cx="7545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From Assistive to Social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Most AAC systems are for face-to-face interaction: slow and need-based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What about social interaction?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Many AAC users live at home or in small communities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Turning to the Web to make new friends and keep in touch with family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31" name="Shape 131"/>
          <p:cNvPicPr preferRelativeResize="0"/>
          <p:nvPr/>
        </p:nvPicPr>
        <p:blipFill rotWithShape="1">
          <a:blip r:embed="rId3"/>
          <a:srcRect t="0" b="18837" r="3818" l="0"/>
          <a:stretch/>
        </p:blipFill>
        <p:spPr>
          <a:xfrm>
            <a:off y="0" x="644400"/>
            <a:ext cy="6858000" cx="785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 Web as a Channel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Composition speed is irrelevant (sort of)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Many social barriers go away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Remaining issues: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Navigation complexity or standardization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Information (cognitive) overload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Uniform interfaces or simplification (APIs)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Some say, "Mobile first."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How about, "Semantics first?" (Ha!)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&lt;Post&gt;, &lt;User&gt;, &lt;Profile&gt;?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&lt;Message ReadingLevel=5&gt;?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Problems: &lt;Ad&gt;, &lt;Affiliate_Link&gt;</a:t>
            </a:r>
            <a:br>
              <a:rPr lang="en"/>
            </a:br>
            <a:r>
              <a:rPr lang="en"/>
              <a:t>(might as well have "display: none")</a:t>
            </a:r>
          </a:p>
        </p:txBody>
      </p:sp>
      <p:sp>
        <p:nvSpPr>
          <p:cNvPr id="143" name="Shape 14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Ontological Engineering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3600" lang="en">
                <a:solidFill>
                  <a:srgbClr val="000000"/>
                </a:solidFill>
              </a:rPr>
              <a:t>Intelligent Assistive Communication</a:t>
            </a:r>
          </a:p>
          <a:p>
            <a:pPr algn="ctr" rtl="0" lvl="0">
              <a:buNone/>
            </a:pPr>
            <a:r>
              <a:rPr sz="3600" lang="en">
                <a:solidFill>
                  <a:srgbClr val="000000"/>
                </a:solidFill>
              </a:rPr>
              <a:t>and</a:t>
            </a:r>
          </a:p>
          <a:p>
            <a:pPr algn="ctr" rtl="0" lvl="0">
              <a:buNone/>
            </a:pPr>
            <a:r>
              <a:rPr sz="3600" lang="en">
                <a:solidFill>
                  <a:srgbClr val="000000"/>
                </a:solidFill>
              </a:rPr>
              <a:t>the Web as a Social Medium</a:t>
            </a:r>
          </a:p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 indent="0" marL="4114800">
              <a:buNone/>
            </a:pPr>
            <a:r>
              <a:rPr b="1" sz="1800" lang="en"/>
              <a:t>Karl Wiegand</a:t>
            </a:r>
          </a:p>
          <a:p>
            <a:pPr rtl="0" lvl="0" indent="0" marL="4114800">
              <a:buNone/>
            </a:pPr>
            <a:r>
              <a:rPr b="1" sz="1800" lang="en"/>
              <a:t>Northeastern University (USA)</a:t>
            </a:r>
          </a:p>
          <a:p>
            <a:pPr rtl="0" lvl="0" indent="0" marL="4114800">
              <a:buNone/>
            </a:pPr>
            <a:r>
              <a:rPr sz="1800" lang="en"/>
              <a:t>April 11, 2014</a:t>
            </a:r>
          </a:p>
        </p:txBody>
      </p:sp>
      <p:pic>
        <p:nvPicPr>
          <p:cNvPr id="39" name="Shape 3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5160822" x="2872858"/>
            <a:ext cy="1232135" cx="1245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On Semantics and Wishful Thinking</a:t>
            </a:r>
          </a:p>
        </p:txBody>
      </p:sp>
      <p:pic>
        <p:nvPicPr>
          <p:cNvPr id="149" name="Shape 14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4045899" x="3319337"/>
            <a:ext cy="2505324" cx="2505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2128849" x="1191399"/>
            <a:ext cy="1547574" cx="144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2128848" x="2878893"/>
            <a:ext cy="1446775" cx="144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y="2131328" x="6387575"/>
            <a:ext cy="1441808" cx="1446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y="2078450" x="4566387"/>
            <a:ext cy="1547573" cx="15804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TL;DL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en"/>
              <a:t>
</a:t>
            </a:r>
            <a:r>
              <a:rPr lang="en"/>
              <a:t>The Web is a communication channel.</a:t>
            </a:r>
          </a:p>
          <a:p>
            <a:pPr algn="ctr" rtl="0" lvl="0">
              <a:buNone/>
            </a:pPr>
            <a:r>
              <a:rPr lang="en"/>
              <a:t>Assistive technology and Web accessibility standards can reduce noise/distortion and facilitate communication.</a:t>
            </a:r>
          </a:p>
          <a:p>
            <a:pPr algn="ctr" rtl="0" lvl="0">
              <a:buNone/>
            </a:pPr>
            <a:r>
              <a:rPr lang="en"/>
              <a:t>Sometimes for those who have difficulty communicating at all.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idx="1" type="subTitle"/>
          </p:nvPr>
        </p:nvSpPr>
        <p:spPr>
          <a:xfrm>
            <a:off y="4939438" x="2468990"/>
            <a:ext cy="1658999" cx="42059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sz="1800" lang="en"/>
              <a:t>Special thanks to my advisor</a:t>
            </a:r>
          </a:p>
          <a:p>
            <a:pPr algn="ctr" rtl="0" lvl="0">
              <a:buNone/>
            </a:pPr>
            <a:r>
              <a:rPr sz="1800" lang="en"/>
              <a:t>(Dr. Rupal Patel), Google, and the National Science Foundation</a:t>
            </a:r>
          </a:p>
          <a:p>
            <a:pPr algn="ctr" rtl="0" lvl="0">
              <a:buNone/>
            </a:pPr>
            <a:r>
              <a:rPr sz="1800" lang="en"/>
              <a:t>(Grant #0914808).</a:t>
            </a:r>
          </a:p>
        </p:txBody>
      </p:sp>
      <p:sp>
        <p:nvSpPr>
          <p:cNvPr id="165" name="Shape 165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Clr>
                <a:schemeClr val="dk1"/>
              </a:buClr>
              <a:buSzPct val="25000"/>
              <a:buFont typeface="Arial"/>
              <a:buNone/>
            </a:pPr>
            <a:r>
              <a:rPr sz="4800" lang="en"/>
              <a:t>
</a:t>
            </a:r>
            <a:r>
              <a:rPr sz="4800" lang="en"/>
              <a:t>Thank you for listening!</a:t>
            </a:r>
            <a:br>
              <a:rPr sz="3000" lang="en">
                <a:solidFill>
                  <a:schemeClr val="dk1"/>
                </a:solidFill>
              </a:rPr>
            </a:br>
            <a:r>
              <a:rPr sz="3000" lang="en">
                <a:solidFill>
                  <a:schemeClr val="dk1"/>
                </a:solidFill>
              </a:rPr>
              <a:t>karlwiegand.com/w4a2014</a:t>
            </a:r>
          </a:p>
        </p:txBody>
      </p:sp>
      <p:pic>
        <p:nvPicPr>
          <p:cNvPr id="166" name="Shape 16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5161534" x="6799672"/>
            <a:ext cy="1214807" cx="1267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828621" x="3722487"/>
            <a:ext cy="958250" cx="1699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Shape 168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5489712" x="719625"/>
            <a:ext cy="558474" cx="16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Outline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
</a:t>
            </a:r>
            <a:r>
              <a:rPr lang="en"/>
              <a:t>Communication and AAC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Common Assumptions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Example Projects</a:t>
            </a:r>
          </a:p>
          <a:p>
            <a:pPr rtl="0" lvl="0" indent="-419100" marL="4572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Towards Social AAC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SMCR Model of Communication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98725" x="584575"/>
            <a:ext cy="1791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Affected by distortion to any component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What if there is distortion from the Source?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111850" x="584575"/>
            <a:ext cy="1592687" cx="79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Who Uses AAC?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People of all ages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Stephen Hawking and Roger Ebert</a:t>
            </a:r>
          </a:p>
          <a:p>
            <a:pPr algn="l" rtl="0" lvl="0" marR="0" indent="-419100" marL="4572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Cerebral palsy (CP) -- 53% use AAC</a:t>
            </a:r>
            <a:r>
              <a:rPr sz="1800" lang="en"/>
              <a:t>(Jinks and Sinteff, 1994)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Amyotrophic lateral sclerosis (ALS) -- 75% use AAC </a:t>
            </a:r>
            <a:r>
              <a:rPr sz="1800" lang="en"/>
              <a:t>(Ball et al, 2004)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Paralysis, stroke, and more...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Functional Definitions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Target users are primarily non-speaking and may have upper limb motor impairments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Target users may also have developing literacy or language impairments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Current AAC Application</a:t>
            </a:r>
          </a:p>
        </p:txBody>
      </p:sp>
      <p:pic>
        <p:nvPicPr>
          <p:cNvPr id="70" name="Shape 7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580600" x="1208637"/>
            <a:ext cy="5052275" cx="6726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On Speed of Communication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
</a:t>
            </a:r>
            <a:r>
              <a:rPr lang="en"/>
              <a:t>Speech is often </a:t>
            </a:r>
            <a:r>
              <a:rPr u="sng" b="1" lang="en"/>
              <a:t>150 - 200</a:t>
            </a:r>
            <a:r>
              <a:rPr lang="en"/>
              <a:t> words per minute</a:t>
            </a:r>
          </a:p>
          <a:p>
            <a:pPr algn="ctr" rtl="0" lvl="0">
              <a:buClr>
                <a:schemeClr val="dk1"/>
              </a:buClr>
              <a:buSzPct val="61111"/>
              <a:buFont typeface="Arial"/>
              <a:buNone/>
            </a:pPr>
            <a:r>
              <a:rPr sz="1800" lang="en"/>
              <a:t>(Beasley and Maki, 1976)</a:t>
            </a:r>
          </a:p>
          <a:p>
            <a:pPr algn="ctr" rtl="0" lvl="0">
              <a:buNone/>
            </a:pPr>
            <a:r>
              <a:rPr lang="en"/>
              <a:t>vs.</a:t>
            </a:r>
          </a:p>
          <a:p>
            <a:r>
              <a:t/>
            </a:r>
          </a:p>
          <a:p>
            <a:pPr algn="ctr"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Typical AAC is </a:t>
            </a:r>
            <a:r>
              <a:rPr u="sng" b="1" lang="en"/>
              <a:t>&lt; 20</a:t>
            </a:r>
            <a:r>
              <a:rPr lang="en"/>
              <a:t> words per minute</a:t>
            </a:r>
          </a:p>
          <a:p>
            <a:pPr algn="ctr" rtl="0" lvl="0">
              <a:buClr>
                <a:schemeClr val="dk1"/>
              </a:buClr>
              <a:buSzPct val="61111"/>
              <a:buFont typeface="Arial"/>
              <a:buNone/>
            </a:pPr>
            <a:r>
              <a:rPr sz="1800" lang="en"/>
              <a:t>(Higginbotham et al, 2007)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Passive vs. Active Channels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Current AAC is relatively passive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Intelligent user interfaces (active channels) can reduce distortion and increase speed: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User-Specific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Adaptive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Arial"/>
              <a:buAutoNum type="alphaLcPeriod"/>
            </a:pPr>
            <a:r>
              <a:rPr lang="en"/>
              <a:t>Context-Sensitive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