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831DACD-EA02-4F15-9D4A-AC9D6E4BB768}">
  <a:tblStyle styleName="Table_0" styleId="{0831DACD-EA02-4F15-9D4A-AC9D6E4BB768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6D8FC124-3A8D-49FC-B58F-B82BB4272E5F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DynaVox's Picture WordPower, part of the InterAACt framework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Some options: (1) highlight predicted buttons for fast visual search; (2) allow unordered entry based on shortest path; and (3) auto-fill previously typed customizations used with similar words.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SpeakForYourself, an iPad application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For ease of use, or speed of communication, this is not always true.  Much like, IM-speak, it affects the quality and tone of communication.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gif" Type="http://schemas.openxmlformats.org/officeDocument/2006/relationships/image" Id="rId4"/><Relationship Target="../media/image01.jpg" Type="http://schemas.openxmlformats.org/officeDocument/2006/relationships/image" Id="rId3"/><Relationship Target="../media/image02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994223" x="685800"/>
            <a:ext cy="12062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000" lang="en"/>
              <a:t>Non-Syntactic Word Prediction for AAC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37" x="1379600"/>
            <a:ext cy="1046400" cx="3257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Karl Wiegand</a:t>
            </a:r>
          </a:p>
          <a:p>
            <a:pPr rtl="0" lvl="0">
              <a:buNone/>
            </a:pPr>
            <a:r>
              <a:rPr sz="1800" lang="en"/>
              <a:t>Northeastern University</a:t>
            </a:r>
          </a:p>
          <a:p>
            <a:pPr rtl="0" lvl="0">
              <a:buNone/>
            </a:pPr>
            <a:r>
              <a:rPr sz="1800" lang="en"/>
              <a:t>Boston, MA USA</a:t>
            </a:r>
          </a:p>
        </p:txBody>
      </p:sp>
      <p:sp>
        <p:nvSpPr>
          <p:cNvPr id="25" name="Shape 25"/>
          <p:cNvSpPr txBox="1"/>
          <p:nvPr>
            <p:ph idx="2" type="subTitle"/>
          </p:nvPr>
        </p:nvSpPr>
        <p:spPr>
          <a:xfrm>
            <a:off y="3786737" x="4636700"/>
            <a:ext cy="1046400" cx="3244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/>
              <a:t>Rupal Patel, Ph.D.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/>
              <a:t>Northeastern University</a:t>
            </a:r>
          </a:p>
          <a:p>
            <a:pPr lvl="0"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/>
              <a:t>Boston, MA USA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57910" x="2253991"/>
            <a:ext cy="1136312" cx="150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036391" x="5255694"/>
            <a:ext cy="779350" cx="200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5369614" x="4169139"/>
            <a:ext cy="816390" cx="80572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y="6186004" x="1593750"/>
            <a:ext cy="353399" cx="5956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1200" lang="en"/>
              <a:t>This work is supported by the National Science Foundation under Grant No. 0914808.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Possible approach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Sentences are one of the smallest units of language that are:</a:t>
            </a:r>
          </a:p>
          <a:p>
            <a:pPr rtl="0" lvl="0" indent="0" marL="914400">
              <a:buNone/>
            </a:pPr>
            <a:r>
              <a:rPr lang="en"/>
              <a:t>- Semantically coherent</a:t>
            </a:r>
            <a:br>
              <a:rPr lang="en"/>
            </a:br>
            <a:r>
              <a:rPr lang="en"/>
              <a:t>- Semantically cohesive</a:t>
            </a:r>
          </a:p>
          <a:p>
            <a:pPr rtl="0" lvl="0" indent="457200" marL="457200">
              <a:buNone/>
            </a:pPr>
            <a:r>
              <a:rPr lang="en"/>
              <a:t>- Syntactically demarcated</a:t>
            </a:r>
          </a:p>
          <a:p>
            <a:r>
              <a:t/>
            </a:r>
          </a:p>
          <a:p>
            <a:pPr rtl="0" lvl="0" indent="457200" marL="457200">
              <a:buNone/>
            </a:pPr>
            <a:r>
              <a:rPr lang="en"/>
              <a:t>... could be leveraged for prediction ...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Semantic Grams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 multiset of words that appear together in the same sentence. 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Sentence: "</a:t>
            </a:r>
            <a:r>
              <a:rPr u="sng" lang="en"/>
              <a:t>I</a:t>
            </a:r>
            <a:r>
              <a:rPr lang="en"/>
              <a:t> </a:t>
            </a:r>
            <a:r>
              <a:rPr u="sng" lang="en"/>
              <a:t>like</a:t>
            </a:r>
            <a:r>
              <a:rPr lang="en"/>
              <a:t> to </a:t>
            </a:r>
            <a:r>
              <a:rPr u="sng" lang="en"/>
              <a:t>play</a:t>
            </a:r>
            <a:r>
              <a:rPr lang="en"/>
              <a:t> </a:t>
            </a:r>
            <a:r>
              <a:rPr u="sng" lang="en"/>
              <a:t>chess</a:t>
            </a:r>
            <a:r>
              <a:rPr lang="en"/>
              <a:t> with my </a:t>
            </a:r>
            <a:r>
              <a:rPr u="sng" lang="en"/>
              <a:t>brother</a:t>
            </a:r>
            <a:r>
              <a:rPr lang="en"/>
              <a:t>."</a:t>
            </a:r>
          </a:p>
        </p:txBody>
      </p:sp>
      <p:graphicFrame>
        <p:nvGraphicFramePr>
          <p:cNvPr id="91" name="Shape 91"/>
          <p:cNvGraphicFramePr/>
          <p:nvPr/>
        </p:nvGraphicFramePr>
        <p:xfrm>
          <a:off y="3651750" x="9525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{0831DACD-EA02-4F15-9D4A-AC9D6E4BB768}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brother, chess (1)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brother, i (1)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brother, like (1)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brother, play (1)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chess, i (1)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chess, like (1)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chess, play (1)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i, like (1)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i, play (1)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like, play (1)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More on Sem-grams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Sentence Boundary Detection is fast and relatively accurate (&gt; 98.5%)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Sentence-level co-occurrence with uniform weight applied to all relationships in a sentence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Order-independent and no null elements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Technical Problem Definition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Given: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Multiset of existing words E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Set of candidate words C</a:t>
            </a:r>
          </a:p>
          <a:p>
            <a:r>
              <a:t/>
            </a:r>
          </a:p>
          <a:p>
            <a:pPr rtl="0" lvl="0" indent="0" marL="0">
              <a:buNone/>
            </a:pPr>
            <a:r>
              <a:rPr lang="en"/>
              <a:t>Output: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Most likely (argmax) candidate word c ∈ C</a:t>
            </a:r>
            <a:r>
              <a:rPr lang="en" i="1"/>
              <a:t> </a:t>
            </a:r>
            <a:r>
              <a:rPr sz="3000" lang="en"/>
              <a:t>- or -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Ranked list of candidate words c ∈ C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Four Prediction Algorithms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S1: Conditional independence of existing words to each other (naive Bayes)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S2: Random drawing of sem-grams from an existing pool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N1: Copy of S1, but with unordered n-grams; reward adjacency next to all existing words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N2: Reward adjacency next to at least one existing word (strength of n-grams?)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Corpus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Blog Authorship Corpus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140 million words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19,320 bloggers in August 2004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Age range of 13 - 48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Equally divided between males and females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Pre-processing: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Split sentences and words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Remove stop words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Stem words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Check stems for dictionary membership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Split by authors: 80% training, 20% testing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Plus-one smoothing on trained sem-grams and n-grams (bigrams)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Method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For every test sentence:</a:t>
            </a:r>
          </a:p>
          <a:p>
            <a:pPr rtl="0" lvl="0" indent="-419100" marL="9144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Process (split, stop, stem, and check)</a:t>
            </a:r>
          </a:p>
          <a:p>
            <a:pPr rtl="0" lvl="0" indent="-419100" marL="9144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Shuffle stems</a:t>
            </a:r>
          </a:p>
          <a:p>
            <a:pPr rtl="0" lvl="0" indent="-419100" marL="9144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Remove one (target)</a:t>
            </a:r>
          </a:p>
          <a:p>
            <a:pPr rtl="0" lvl="0" indent="-419100" marL="9144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Ask each algorithm to predict the missing stem by providing a ranked list of guesses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Evaluation (random 2000 sentences):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Score = position of target word; lower scores are better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Method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Test sentences truncated to 20 words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N-gram algorithms seeded with top 10 unordered n-grams for each input word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Sem-gram algorithms seeded with top 10 sem-grams for each input word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Maximum of 190 candidate words to rank</a:t>
            </a:r>
          </a:p>
          <a:p>
            <a:r>
              <a:t/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Ranked lists truncated to 100; otherwise, considered a "failure to predict"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Results: Sample 1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400" lang="en"/>
              <a:t>Original Sentence:</a:t>
            </a:r>
          </a:p>
          <a:p>
            <a:pPr rtl="0" lvl="0" indent="457200">
              <a:buNone/>
            </a:pPr>
            <a:r>
              <a:rPr sz="2400" lang="en"/>
              <a:t>“but i went to church yesterday with the fam.”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2400" lang="en"/>
              <a:t>Target Stem:</a:t>
            </a:r>
            <a:r>
              <a:rPr sz="2400" lang="en"/>
              <a:t> went</a:t>
            </a:r>
          </a:p>
          <a:p>
            <a:pPr rtl="0" lvl="0">
              <a:buNone/>
            </a:pPr>
            <a:r>
              <a:rPr b="1" sz="2400" lang="en"/>
              <a:t>Input Stems:</a:t>
            </a:r>
            <a:r>
              <a:rPr sz="2400" lang="en"/>
              <a:t> yesterday, church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2400" lang="en"/>
              <a:t>N1 Candidate List:</a:t>
            </a:r>
            <a:r>
              <a:rPr sz="2400" lang="en"/>
              <a:t> went, morn, today, go, attend, work, afternoon, church, got, day, ...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2400" lang="en"/>
              <a:t>S1 Candidate List:</a:t>
            </a:r>
            <a:r>
              <a:rPr sz="2400" lang="en"/>
              <a:t> went, go, church, today, got, day, like, time, just, well, one, get, peopl, ...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Results: Sample 2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400" lang="en"/>
              <a:t>Original Sentence:</a:t>
            </a:r>
          </a:p>
          <a:p>
            <a:pPr rtl="0" lvl="0" indent="457200">
              <a:buNone/>
            </a:pPr>
            <a:r>
              <a:rPr sz="2400" lang="en"/>
              <a:t>“This semester Im taking six classes.”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2400" lang="en"/>
              <a:t>Target Stem:</a:t>
            </a:r>
            <a:r>
              <a:rPr sz="2400" lang="en"/>
              <a:t> class</a:t>
            </a:r>
          </a:p>
          <a:p>
            <a:pPr rtl="0" lvl="0">
              <a:buNone/>
            </a:pPr>
            <a:r>
              <a:rPr b="1" sz="2400" lang="en"/>
              <a:t>Input Stems:</a:t>
            </a:r>
            <a:r>
              <a:rPr sz="2400" lang="en"/>
              <a:t> take, semest, six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2400" lang="en"/>
              <a:t>N1 Candidate List:</a:t>
            </a:r>
            <a:r>
              <a:rPr sz="2400" lang="en"/>
              <a:t> next, month, class, hour, last, second, week, year, first, five, flag, ...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2400" lang="en"/>
              <a:t>S1 Candidate List:</a:t>
            </a:r>
            <a:r>
              <a:rPr sz="2400" lang="en"/>
              <a:t> class, month, year, last, time, one, go, day, get, school, will, first, ...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Target Systems: Example 1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637" x="1088722"/>
            <a:ext cy="5429718" cx="696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Results: Sample 3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400" lang="en"/>
              <a:t>Original Sentence:</a:t>
            </a:r>
          </a:p>
          <a:p>
            <a:pPr rtl="0" lvl="0" indent="0" marL="457200">
              <a:buNone/>
            </a:pPr>
            <a:r>
              <a:rPr sz="2400" lang="en"/>
              <a:t>“Hey, they’re in first, by a game and a half over the Yankees.”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2400" lang="en"/>
              <a:t>Target Stem:</a:t>
            </a:r>
            <a:r>
              <a:rPr sz="2400" lang="en"/>
              <a:t> game </a:t>
            </a:r>
          </a:p>
          <a:p>
            <a:pPr rtl="0" lvl="0">
              <a:buNone/>
            </a:pPr>
            <a:r>
              <a:rPr b="1" sz="2400" lang="en"/>
              <a:t>Input Stems:</a:t>
            </a:r>
            <a:r>
              <a:rPr sz="2400" lang="en"/>
              <a:t> yanke, hey, first, half 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2400" lang="en"/>
              <a:t>N1 Candidate List:</a:t>
            </a:r>
            <a:r>
              <a:rPr sz="2400" lang="en"/>
              <a:t> game, stadium, like, hour, time, year, day, guy, hey, fan, say, one, two, ... 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2400" lang="en"/>
              <a:t>S1 Candidate List:</a:t>
            </a:r>
            <a:r>
              <a:rPr sz="2400" lang="en"/>
              <a:t> game, got, like, red, time, play, team, sox, hour, go, fan, one, get, day, ...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Summary of Results</a:t>
            </a:r>
          </a:p>
        </p:txBody>
      </p:sp>
      <p:graphicFrame>
        <p:nvGraphicFramePr>
          <p:cNvPr id="151" name="Shape 151"/>
          <p:cNvGraphicFramePr/>
          <p:nvPr/>
        </p:nvGraphicFramePr>
        <p:xfrm>
          <a:off y="2408238" x="4225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{6D8FC124-3A8D-49FC-B58F-B82BB4272E5F}</a:tableStyleId>
              </a:tblPr>
              <a:tblGrid>
                <a:gridCol w="3391200"/>
                <a:gridCol w="1313525"/>
                <a:gridCol w="1154775"/>
                <a:gridCol w="1241350"/>
                <a:gridCol w="1198050"/>
              </a:tblGrid>
              <a:tr h="86925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b="1" sz="3000" lang="en"/>
                        <a:t>N1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b="1" sz="3000" lang="en"/>
                        <a:t>N2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b="1" sz="3000" lang="en"/>
                        <a:t>S1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b="1" sz="3000" lang="en"/>
                        <a:t>S2</a:t>
                      </a:r>
                    </a:p>
                  </a:txBody>
                  <a:tcPr marR="91425" marB="91425" marT="91425" anchor="ctr" marL="91425"/>
                </a:tc>
              </a:tr>
              <a:tr h="869250">
                <a:tc>
                  <a:txBody>
                    <a:bodyPr>
                      <a:noAutofit/>
                    </a:bodyPr>
                    <a:lstStyle/>
                    <a:p>
                      <a:pPr algn="r">
                        <a:buNone/>
                      </a:pPr>
                      <a:r>
                        <a:rPr b="1" sz="3000" lang="en"/>
                        <a:t># of Sentences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2000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2000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2000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2000</a:t>
                      </a:r>
                    </a:p>
                  </a:txBody>
                  <a:tcPr marR="91425" marB="91425" marT="91425" anchor="ctr" marL="91425"/>
                </a:tc>
              </a:tr>
              <a:tr h="895250">
                <a:tc>
                  <a:txBody>
                    <a:bodyPr>
                      <a:noAutofit/>
                    </a:bodyPr>
                    <a:lstStyle/>
                    <a:p>
                      <a:pPr algn="r">
                        <a:buNone/>
                      </a:pPr>
                      <a:r>
                        <a:rPr b="1" sz="3000" lang="en"/>
                        <a:t># Predicted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647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649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435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435</a:t>
                      </a:r>
                    </a:p>
                  </a:txBody>
                  <a:tcPr marR="91425" marB="91425" marT="91425" anchor="ctr" marL="91425"/>
                </a:tc>
              </a:tr>
              <a:tr h="869250">
                <a:tc>
                  <a:txBody>
                    <a:bodyPr>
                      <a:noAutofit/>
                    </a:bodyPr>
                    <a:lstStyle/>
                    <a:p>
                      <a:pPr algn="r">
                        <a:buNone/>
                      </a:pPr>
                      <a:r>
                        <a:rPr b="1" sz="3000" lang="en"/>
                        <a:t>Average Score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16.26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19.70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9.04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3000" lang="en"/>
                        <a:t>12.67</a:t>
                      </a:r>
                    </a:p>
                  </a:txBody>
                  <a:tcPr marR="91425" marB="91425" marT="91425" anchor="ctr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 by Sentence Length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637" x="666745"/>
            <a:ext cy="5227777" cx="7810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Issues and Future Directions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Accuracy vs. Coverage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Use of bigrams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Seeding the candidate list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Computational requirements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Hybrid approaches: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Identical seed lists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Smooth from n-gram prediction to sem-gram prediction based on sentence length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Merge prediction lists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BAC provides age, gender, and occupation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Application: Single-Page App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637" x="965034"/>
            <a:ext cy="5410873" cx="7213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y="2410825" x="942216"/>
            <a:ext cy="573600" cx="538499"/>
          </a:xfrm>
          <a:prstGeom prst="flowChartAlternateProcess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1" name="Shape 171"/>
          <p:cNvSpPr/>
          <p:nvPr/>
        </p:nvSpPr>
        <p:spPr>
          <a:xfrm>
            <a:off y="3522875" x="942216"/>
            <a:ext cy="573600" cx="538499"/>
          </a:xfrm>
          <a:prstGeom prst="flowChartAlternateProcess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2" name="Shape 172"/>
          <p:cNvSpPr/>
          <p:nvPr/>
        </p:nvSpPr>
        <p:spPr>
          <a:xfrm>
            <a:off y="5711625" x="1422566"/>
            <a:ext cy="573600" cx="538499"/>
          </a:xfrm>
          <a:prstGeom prst="flowChartAlternateProcess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3" name="Shape 173"/>
          <p:cNvSpPr/>
          <p:nvPr/>
        </p:nvSpPr>
        <p:spPr>
          <a:xfrm>
            <a:off y="3522875" x="6221066"/>
            <a:ext cy="573600" cx="538499"/>
          </a:xfrm>
          <a:prstGeom prst="flowChartAlternateProcess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4" name="Shape 174"/>
          <p:cNvSpPr/>
          <p:nvPr/>
        </p:nvSpPr>
        <p:spPr>
          <a:xfrm>
            <a:off y="6254910" x="7640465"/>
            <a:ext cy="573600" cx="538499"/>
          </a:xfrm>
          <a:prstGeom prst="flowChartAlternateProcess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Application: Multi-Page App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637" x="965034"/>
            <a:ext cy="5410873" cx="721393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y="2410825" x="807500"/>
            <a:ext cy="620399" cx="7490100"/>
          </a:xfrm>
          <a:prstGeom prst="flowChartAlternateProcess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Summary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Unordered/non-syntactic prediction is possible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N-grams can provide broad coverage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Sem-grams may provide better accuracy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Sem-grams may inform system behavior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Target Systems: Example 2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637" x="965034"/>
            <a:ext cy="5410873" cx="7213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Background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Based on written language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Users currently select letters, words, or icons in syntactically correct order*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Non-syntactic input usually results in non-syntactic output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y="5772300" x="457200"/>
            <a:ext cy="795599" cx="67760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*H. Van Balkom and M. Welle Donker-Gimbrere. 1996. A psycholinguistic approach to graphic language use. Augmentative and alternative communication: European Perspectives, pages 153–170.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Observations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Speed of communication is important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Complete/correct utterances are important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Language style may be important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There are existing strategies for: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Completing words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Completing syntactic utterances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Detecting missing letters of words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Prior and Related Work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Missing function words (Compansion)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McCoy et al., 1998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Missing content words (memory-based language models using trigrams)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Van Den Bosch et al., 2006 and 2009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Word relationships and disambiguation based on grammatical characteristics (IR)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Tzoukermann et al., 1997; Allan and Raghavan, 2002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Prior and Related Work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Word relationships based on semantic characteristics and roles (IR)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Westerman and Cribbin, 2000; Fang and Zhai, 2006; Hemayati et al., 2007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Word relationships based on distance and collocation (IR)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Lin and Hovy, 2003; Lv and Zhai, 2009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Matiasek and Baroni, 2003 (moving window)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Jarvelin et al., 2007 (s-grams)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Motivation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Current completion and prediction strategies rely on syntactic input and word distance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N-gram statistics are widely available for well-ordered input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If the input isn't syntactically correct or well-ordered, can complete utterances still</a:t>
            </a:r>
            <a:br>
              <a:rPr lang="en"/>
            </a:br>
            <a:r>
              <a:rPr lang="en"/>
              <a:t>be predicted?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Exemplar 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"I like to play chess with my brother."</a:t>
            </a:r>
          </a:p>
          <a:p>
            <a:pPr rtl="0" lvl="0">
              <a:buNone/>
            </a:pPr>
            <a:r>
              <a:rPr lang="en"/>
              <a:t>"My brother and I play video games."</a:t>
            </a:r>
          </a:p>
          <a:p>
            <a:pPr rtl="0" lvl="0">
              <a:buNone/>
            </a:pPr>
            <a:r>
              <a:rPr lang="en"/>
              <a:t>"I play chess with my dad."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Input: like, play, chess, i, brother</a:t>
            </a:r>
          </a:p>
          <a:p>
            <a:pPr rtl="0" lvl="0">
              <a:buNone/>
            </a:pPr>
            <a:r>
              <a:rPr lang="en"/>
              <a:t>Input: play, video games, i, brother</a:t>
            </a:r>
          </a:p>
          <a:p>
            <a:pPr rtl="0" lvl="0">
              <a:buNone/>
            </a:pPr>
            <a:r>
              <a:rPr lang="en"/>
              <a:t>Input: play, chess, i, dad</a:t>
            </a:r>
          </a:p>
          <a:p>
            <a:pPr rtl="0" lvl="0">
              <a:buNone/>
            </a:pPr>
            <a:r>
              <a:rPr lang="en"/>
              <a:t>Input: i, brother, ...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How can we track these relationships?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