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34ADDD1-CF89-487D-9F41-09CF1B4F5BDE}">
  <a:tblStyle styleName="Table_0" styleId="{C34ADDD1-CF89-487D-9F41-09CF1B4F5BDE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SpeakForYourself, an icon-based AAC application for iOS and Android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SpeakForYourself, an icon-based AAC application for iOS and Android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955189" x="457200"/>
            <a:ext cy="1643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54863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4844510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accent1"/>
                </a:solidFill>
              </a:defRPr>
            </a:lvl2pPr>
            <a:lvl3pPr rtl="0">
              <a:defRPr>
                <a:solidFill>
                  <a:schemeClr val="accent1"/>
                </a:solidFill>
              </a:defRPr>
            </a:lvl3pPr>
            <a:lvl4pPr rtl="0">
              <a:defRPr>
                <a:solidFill>
                  <a:schemeClr val="accent1"/>
                </a:solidFill>
              </a:defRPr>
            </a:lvl4pPr>
            <a:lvl5pPr rtl="0">
              <a:defRPr>
                <a:solidFill>
                  <a:schemeClr val="accent1"/>
                </a:solidFill>
              </a:defRPr>
            </a:lvl5pPr>
            <a:lvl6pPr rtl="0">
              <a:defRPr>
                <a:solidFill>
                  <a:schemeClr val="accent1"/>
                </a:solidFill>
              </a:defRPr>
            </a:lvl6pPr>
            <a:lvl7pPr rtl="0">
              <a:defRPr>
                <a:solidFill>
                  <a:schemeClr val="accent1"/>
                </a:solidFill>
              </a:defRPr>
            </a:lvl7pPr>
            <a:lvl8pPr rtl="0">
              <a:defRPr>
                <a:solidFill>
                  <a:schemeClr val="accent1"/>
                </a:solidFill>
              </a:defRPr>
            </a:lvl8pPr>
            <a:lvl9pPr rtl="0">
              <a:defRPr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5757014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50852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0.jpg" Type="http://schemas.openxmlformats.org/officeDocument/2006/relationships/image" Id="rId3"/><Relationship Target="../media/image14.jpg" Type="http://schemas.openxmlformats.org/officeDocument/2006/relationships/image" Id="rId6"/><Relationship Target="../media/image06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Pre-Presentation Notes</a:t>
            </a:r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Slides and presentation materials are available online at: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b="1" lang="en"/>
              <a:t>karlwiegand.com/thesis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Current AAC Application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98149" x="1233425"/>
            <a:ext cy="5007450" cx="667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Current AAC Application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0600" x="1208637"/>
            <a:ext cy="5052275" cx="672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Scope and Definitions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Target users are primarily non-speaking and may have upper limb motor impairments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Target users may also have developing literacy or language impairments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"Icon-based AAC" includes systems that use words, icons, or a combination of both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Outline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Communication and AAC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/>
              <a:t>Problems to be Addressed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Project and Goals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Theories and Approaches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Implementation and Experiments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Problem Statement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Current icon-based AAC systems assume:</a:t>
            </a:r>
          </a:p>
          <a:p>
            <a:pPr rtl="0" lvl="0" indent="-419100" marL="9144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Syntactic Order</a:t>
            </a:r>
          </a:p>
          <a:p>
            <a:pPr rtl="0" lvl="0" indent="-419100" marL="9144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Intended Set</a:t>
            </a:r>
          </a:p>
          <a:p>
            <a:pPr lvl="0" indent="-419100" marL="9144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Discrete Entry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Assumption 1: Syntactic Order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Users will select icons in the syntactically correct order of the target language.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Disambiguate directional utterances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Users do not always select icons in syntactic order </a:t>
            </a:r>
            <a:r>
              <a:rPr sz="1800" lang="en"/>
              <a:t>(Van Balkom and Donker-Gimbrere, 1996)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Using AAC devices is slow </a:t>
            </a:r>
            <a:r>
              <a:rPr sz="1800" lang="en"/>
              <a:t>(Beukelman et al, 1989; Todman, 2000; Higginbotham et al, 2007)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Assumption 2: Intended Set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Users will select exactly the icons that are desired -- no fewer or more.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Complete subsets and prune supersets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Motor and cognitive impairments may result in missing or additional selections </a:t>
            </a:r>
            <a:r>
              <a:rPr sz="1800" lang="en"/>
              <a:t>(Ball, 2004)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Letter-based text entry systems detect accidental and deleted selections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Assumption 3: Discrete Entry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Users will make discrete movements or selections, either physically or with a cursor.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Selection is important; path is irrelevant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Recent letter-based systems have started to remove this assumption </a:t>
            </a:r>
            <a:r>
              <a:rPr sz="1800" lang="en"/>
              <a:t>(Goldberg, 1997; Kristensson and Zhai, 2004; Kushler and Marsden, 2008; Rashid and Smith, 2008)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Some input methods are naturally continuous (e.g. brain waves, vocalizations)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Problem Summary</a:t>
            </a:r>
          </a:p>
        </p:txBody>
      </p:sp>
      <p:sp>
        <p:nvSpPr>
          <p:cNvPr id="143" name="Shape 143"/>
          <p:cNvSpPr/>
          <p:nvPr/>
        </p:nvSpPr>
        <p:spPr>
          <a:xfrm>
            <a:off y="3898050" x="3655500"/>
            <a:ext cy="732600" cx="1833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52962" x="1233487"/>
            <a:ext cy="2009775" cx="66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865950" x="1233487"/>
            <a:ext cy="1676400" cx="66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Outline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Communication and AAC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Problems to be Addressed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/>
              <a:t>Project and Goals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Theories and Approaches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Implementation and Experiments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600" lang="en"/>
              <a:t>Disambiguation of </a:t>
            </a:r>
          </a:p>
          <a:p>
            <a:pPr algn="ctr" rtl="0" lvl="0">
              <a:buNone/>
            </a:pPr>
            <a:r>
              <a:rPr sz="3600" lang="en"/>
              <a:t>Imprecise User Input </a:t>
            </a:r>
          </a:p>
          <a:p>
            <a:pPr algn="ctr" rtl="0" lvl="0">
              <a:buNone/>
            </a:pPr>
            <a:r>
              <a:rPr sz="3600" lang="en"/>
              <a:t>Through Intelligent </a:t>
            </a:r>
          </a:p>
          <a:p>
            <a:pPr algn="ctr" rtl="0" lvl="0">
              <a:buNone/>
            </a:pPr>
            <a:r>
              <a:rPr sz="3600" lang="en"/>
              <a:t>Assistive Communication</a:t>
            </a:r>
          </a:p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y="4955189" x="457200"/>
            <a:ext cy="1643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0" marL="4114800">
              <a:buNone/>
            </a:pPr>
            <a:r>
              <a:rPr b="1" sz="1800" lang="en"/>
              <a:t>Karl Wiegand</a:t>
            </a:r>
          </a:p>
          <a:p>
            <a:pPr rtl="0" lvl="0" indent="0" marL="4114800">
              <a:buNone/>
            </a:pPr>
            <a:r>
              <a:rPr b="1" sz="1800" lang="en"/>
              <a:t>Northeastern University</a:t>
            </a:r>
          </a:p>
          <a:p>
            <a:pPr rtl="0" lvl="0" indent="0" marL="4114800">
              <a:buNone/>
            </a:pPr>
            <a:r>
              <a:rPr b="1" sz="1800" lang="en"/>
              <a:t>Boston, MA USA</a:t>
            </a:r>
          </a:p>
          <a:p>
            <a:pPr indent="0" marL="4114800">
              <a:buNone/>
            </a:pPr>
            <a:r>
              <a:rPr sz="1800" lang="en"/>
              <a:t>June 2013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160822" x="3253858"/>
            <a:ext cy="1232135" cx="12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Project: SymbolPath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Relaxation of all three major assumptions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"/>
              <a:t>"I need more coffee."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60563" x="1140845"/>
            <a:ext cy="3851967" cx="686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Initial Feedback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Two adults and one child with speech and motor impairments: "It's fun!"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Suggested sentences can be amusing</a:t>
            </a:r>
            <a:br>
              <a:rPr lang="en"/>
            </a:br>
            <a:r>
              <a:rPr lang="en"/>
              <a:t>(i.e. "wrong") and longer than normal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It doesn't actually require touch input: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Broad/flat stylus, joysticks, paddles, etc.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It doesn't work well for people with spasms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Future Addition: "Finish Line"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04075" x="533150"/>
            <a:ext cy="4617799" cx="807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Project Goals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Functional test-bed for:</a:t>
            </a:r>
          </a:p>
          <a:p>
            <a:r>
              <a:t/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/>
              <a:t>Free order message construction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/>
              <a:t>Completion and correction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/>
              <a:t>Continuous motion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Faster, less fatiguing communication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New input modalities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Outline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Communication and AAC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Problems to be Addressed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Project and Goals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/>
              <a:t>Theories and Approaches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Implementation and Experiments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Addressing Syntactic Order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Statistical MT </a:t>
            </a:r>
            <a:r>
              <a:rPr sz="1800" lang="en"/>
              <a:t>(Soricut and Marcu, 2006)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Semantic frames, CxG, and PAS </a:t>
            </a:r>
            <a:r>
              <a:rPr sz="1800" lang="en"/>
              <a:t>(Fillmore, 1976)</a:t>
            </a:r>
          </a:p>
          <a:p>
            <a:pPr algn="ctr" rtl="0" lvl="0">
              <a:buNone/>
            </a:pPr>
            <a:r>
              <a:rPr sz="2400" lang="en">
                <a:latin typeface="Consolas"/>
                <a:ea typeface="Consolas"/>
                <a:cs typeface="Consolas"/>
                <a:sym typeface="Consolas"/>
              </a:rPr>
              <a:t>Give ( </a:t>
            </a:r>
            <a:r>
              <a:rPr sz="2400" lang="en" i="1">
                <a:latin typeface="Consolas"/>
                <a:ea typeface="Consolas"/>
                <a:cs typeface="Consolas"/>
                <a:sym typeface="Consolas"/>
              </a:rPr>
              <a:t>Agent</a:t>
            </a:r>
            <a:r>
              <a:rPr sz="2400" lang="en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sz="2400" lang="en" i="1">
                <a:latin typeface="Consolas"/>
                <a:ea typeface="Consolas"/>
                <a:cs typeface="Consolas"/>
                <a:sym typeface="Consolas"/>
              </a:rPr>
              <a:t>Object</a:t>
            </a:r>
            <a:r>
              <a:rPr sz="2400" lang="en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sz="2400" lang="en" i="1">
                <a:latin typeface="Consolas"/>
                <a:ea typeface="Consolas"/>
                <a:cs typeface="Consolas"/>
                <a:sym typeface="Consolas"/>
              </a:rPr>
              <a:t>Beneficiary</a:t>
            </a:r>
            <a:r>
              <a:rPr sz="2400" lang="en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WordNet, FrameNet, "Read the Web"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Verb-first message construction </a:t>
            </a:r>
            <a:r>
              <a:rPr sz="1800" lang="en"/>
              <a:t>(Patel et al, 2004)</a:t>
            </a:r>
          </a:p>
          <a:p>
            <a:pPr rtl="0" lvl="0">
              <a:buNone/>
            </a:pPr>
            <a:r>
              <a:rPr lang="en"/>
              <a:t>&gt;	Free order in SymbolPath </a:t>
            </a:r>
            <a:r>
              <a:rPr sz="1800" lang="en"/>
              <a:t>(Wiegand and Patel, 2012)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Subset completion and superset pruning</a:t>
            </a:r>
          </a:p>
          <a:p>
            <a:pPr rtl="0" lvl="1" indent="-3810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400" lang="en"/>
              <a:t>N-grams; Compansion</a:t>
            </a:r>
            <a:r>
              <a:rPr lang="en"/>
              <a:t> </a:t>
            </a:r>
            <a:r>
              <a:rPr sz="1800" lang="en"/>
              <a:t>(McCoy et al, 1998)</a:t>
            </a:r>
          </a:p>
          <a:p>
            <a:pPr rtl="0" lvl="0">
              <a:buNone/>
            </a:pPr>
            <a:r>
              <a:rPr lang="en"/>
              <a:t>&gt;	Semantic grams </a:t>
            </a:r>
            <a:r>
              <a:rPr sz="1800" lang="en"/>
              <a:t>(Wiegand and Patel, 2012)</a:t>
            </a:r>
          </a:p>
          <a:p>
            <a:pPr algn="ctr" rtl="0" lvl="0">
              <a:buNone/>
            </a:pPr>
            <a:r>
              <a:rPr sz="2400" lang="en"/>
              <a:t>"</a:t>
            </a:r>
            <a:r>
              <a:rPr u="sng" sz="2400" lang="en"/>
              <a:t>I</a:t>
            </a:r>
            <a:r>
              <a:rPr sz="2400" lang="en"/>
              <a:t> </a:t>
            </a:r>
            <a:r>
              <a:rPr u="sng" sz="2400" lang="en"/>
              <a:t>like</a:t>
            </a:r>
            <a:r>
              <a:rPr sz="2400" lang="en"/>
              <a:t> to </a:t>
            </a:r>
            <a:r>
              <a:rPr u="sng" sz="2400" lang="en"/>
              <a:t>play</a:t>
            </a:r>
            <a:r>
              <a:rPr sz="2400" lang="en"/>
              <a:t> </a:t>
            </a:r>
            <a:r>
              <a:rPr u="sng" sz="2400" lang="en"/>
              <a:t>chess</a:t>
            </a:r>
            <a:r>
              <a:rPr sz="2400" lang="en"/>
              <a:t> with my </a:t>
            </a:r>
            <a:r>
              <a:rPr u="sng" sz="2400" lang="en"/>
              <a:t>brother</a:t>
            </a:r>
            <a:r>
              <a:rPr sz="2400" lang="en"/>
              <a:t>."</a:t>
            </a:r>
          </a:p>
        </p:txBody>
      </p:sp>
      <p:sp>
        <p:nvSpPr>
          <p:cNvPr id="194" name="Shape 1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Addressing Intended Set</a:t>
            </a:r>
          </a:p>
        </p:txBody>
      </p:sp>
      <p:graphicFrame>
        <p:nvGraphicFramePr>
          <p:cNvPr id="195" name="Shape 195"/>
          <p:cNvGraphicFramePr/>
          <p:nvPr/>
        </p:nvGraphicFramePr>
        <p:xfrm>
          <a:off y="4189075" x="9525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{C34ADDD1-CF89-487D-9F41-09CF1B4F5BDE}</a:tableStyleId>
              </a:tblPr>
              <a:tblGrid>
                <a:gridCol w="3619500"/>
                <a:gridCol w="3619500"/>
              </a:tblGrid>
              <a:tr h="13035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2400" lang="en"/>
                        <a:t>Bigrams</a:t>
                      </a:r>
                    </a:p>
                    <a:p>
                      <a:r>
                        <a:t/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brother, chess</a:t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brother, i</a:t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brother, like</a:t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brother, play</a:t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chess, i ...</a:t>
                      </a:r>
                    </a:p>
                  </a:txBody>
                  <a:tcPr marR="91425" marB="91425" marT="91425" marL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2400" lang="en"/>
                        <a:t>Trigrams</a:t>
                      </a:r>
                    </a:p>
                    <a:p>
                      <a:r>
                        <a:t/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brother, chess, i</a:t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brother, chess, like</a:t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brother, chess, play</a:t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brother, i, like</a:t>
                      </a:r>
                    </a:p>
                    <a:p>
                      <a:pPr rtl="0" lvl="0" indent="0" marL="457200">
                        <a:buNone/>
                      </a:pPr>
                      <a:r>
                        <a:rPr sz="2400" lang="en"/>
                        <a:t>brother, i, play ...</a:t>
                      </a:r>
                    </a:p>
                  </a:txBody>
                  <a:tcPr marR="91425" marB="91425" marT="91425" marL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Set-Completion Example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000000"/>
                </a:solidFill>
              </a:rPr>
              <a:t>Original Sentence:</a:t>
            </a:r>
          </a:p>
          <a:p>
            <a:pPr rtl="0" lvl="0" indent="0" marL="45720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000000"/>
                </a:solidFill>
              </a:rPr>
              <a:t>“Hey, they’re in first, by a game and a half over the Yankees.”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000000"/>
                </a:solidFill>
              </a:rPr>
              <a:t>Target Stem:</a:t>
            </a:r>
            <a:r>
              <a:rPr sz="2400" lang="en">
                <a:solidFill>
                  <a:srgbClr val="000000"/>
                </a:solidFill>
              </a:rPr>
              <a:t> game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000000"/>
                </a:solidFill>
              </a:rPr>
              <a:t>Input Stems:</a:t>
            </a:r>
            <a:r>
              <a:rPr sz="2400" lang="en">
                <a:solidFill>
                  <a:srgbClr val="000000"/>
                </a:solidFill>
              </a:rPr>
              <a:t> yanke, hey, first, half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000000"/>
                </a:solidFill>
              </a:rPr>
              <a:t>N1 Candidate List:</a:t>
            </a:r>
            <a:r>
              <a:rPr sz="2400" lang="en">
                <a:solidFill>
                  <a:srgbClr val="000000"/>
                </a:solidFill>
              </a:rPr>
              <a:t> game, </a:t>
            </a:r>
            <a:r>
              <a:rPr u="sng" sz="2400" lang="en">
                <a:solidFill>
                  <a:srgbClr val="000000"/>
                </a:solidFill>
              </a:rPr>
              <a:t>stadium</a:t>
            </a:r>
            <a:r>
              <a:rPr sz="2400" lang="en">
                <a:solidFill>
                  <a:srgbClr val="000000"/>
                </a:solidFill>
              </a:rPr>
              <a:t>, like, hour, time, year, day, guy, hey, fan, say, one, two, ...</a:t>
            </a:r>
          </a:p>
          <a:p>
            <a:r>
              <a:t/>
            </a:r>
          </a:p>
          <a:p>
            <a:pPr>
              <a:buNone/>
            </a:pPr>
            <a:r>
              <a:rPr b="1" sz="2400" lang="en">
                <a:solidFill>
                  <a:srgbClr val="000000"/>
                </a:solidFill>
              </a:rPr>
              <a:t>S1 Candidate List:</a:t>
            </a:r>
            <a:r>
              <a:rPr sz="2400" lang="en">
                <a:solidFill>
                  <a:srgbClr val="000000"/>
                </a:solidFill>
              </a:rPr>
              <a:t> game, got, like, </a:t>
            </a:r>
            <a:r>
              <a:rPr u="sng" sz="2400" lang="en">
                <a:solidFill>
                  <a:srgbClr val="000000"/>
                </a:solidFill>
              </a:rPr>
              <a:t>red</a:t>
            </a:r>
            <a:r>
              <a:rPr sz="2400" lang="en">
                <a:solidFill>
                  <a:srgbClr val="000000"/>
                </a:solidFill>
              </a:rPr>
              <a:t>, time, play, team, </a:t>
            </a:r>
            <a:r>
              <a:rPr u="sng" sz="2400" lang="en">
                <a:solidFill>
                  <a:srgbClr val="000000"/>
                </a:solidFill>
              </a:rPr>
              <a:t>sox</a:t>
            </a:r>
            <a:r>
              <a:rPr sz="2400" lang="en">
                <a:solidFill>
                  <a:srgbClr val="000000"/>
                </a:solidFill>
              </a:rPr>
              <a:t>, hour, go, fan, one, get, day, ...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Initial Sem-Gram Results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30175" x="821300"/>
            <a:ext cy="5023324" cx="7501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Addressing Discrete Entry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Physical path or signal characteristics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Rotated unistroke recognition </a:t>
            </a:r>
            <a:r>
              <a:rPr sz="1800" lang="en"/>
              <a:t>(Goldberg, 1997)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Letter-based paths </a:t>
            </a:r>
            <a:r>
              <a:rPr sz="1800" lang="en"/>
              <a:t>(Kristensson and Zhai, 2004; Kushler, 2008)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Relative positioning </a:t>
            </a:r>
            <a:r>
              <a:rPr sz="1800" lang="en"/>
              <a:t>(Rashid, 2008)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Merge semantic salience with path attributes</a:t>
            </a:r>
          </a:p>
          <a:p>
            <a:pPr rtl="0" lvl="0">
              <a:buNone/>
            </a:pPr>
            <a:r>
              <a:rPr lang="en"/>
              <a:t>&gt;	Continuous motion in SymbolPath: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Starting and ending locations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Movement speed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Pauses, stops, and sudden directional changes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Thesis Statement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"Intelligent interfaces can mitigate the need for linguistically and motorically precise user input to enhance the ease and efficiency of assistive communication."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Outline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Communication and AAC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Problems to be Addressed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Project and Goals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Theories and Approaches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/>
              <a:t>Implementation and Experiments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Proposed Work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u="sng" lang="en"/>
              <a:t>Corpus Studies</a:t>
            </a:r>
          </a:p>
          <a:p>
            <a:pPr algn="ctr" rtl="0" lvl="0">
              <a:buNone/>
            </a:pPr>
            <a:r>
              <a:rPr sz="2400" lang="en" i="1"/>
              <a:t>"...can mitigate the need for linguistically and motorically precise user input..."</a:t>
            </a:r>
          </a:p>
          <a:p>
            <a:r>
              <a:t/>
            </a:r>
          </a:p>
          <a:p>
            <a:pPr rtl="0" lvl="0" indent="-3810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Theory</a:t>
            </a:r>
          </a:p>
          <a:p>
            <a:pPr rtl="0" lvl="0" indent="-3810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Addressability</a:t>
            </a:r>
          </a:p>
        </p:txBody>
      </p:sp>
      <p:sp>
        <p:nvSpPr>
          <p:cNvPr id="226" name="Shape 22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u="sng" lang="en"/>
              <a:t>User Studies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" i="1"/>
              <a:t>"...to enhance the ease and efficiency of assistive communication."</a:t>
            </a:r>
          </a:p>
          <a:p>
            <a:r>
              <a:t/>
            </a:r>
          </a:p>
          <a:p>
            <a:pPr rtl="0" lvl="0" indent="-3810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Practice</a:t>
            </a:r>
          </a:p>
          <a:p>
            <a:pPr lvl="0" indent="-3810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Usability and applicability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y="5896850" x="2007450"/>
            <a:ext cy="672299" cx="5129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b="1" sz="2400" lang="en"/>
              <a:t>&gt; Implementation &lt;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Corpus Studies: Overview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Venues: ACL, ASSETS, EMNLP, SLPAT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Corpora: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Blog Authorship Corpus [age, gender, career]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Crowdsourced AAC-Like Corpus [standard]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Human Speechome Corpus [location, time, role]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TalkBank Corpora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Evaluation via ranked suggestions and set similarity/differences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Proposed Corpus Studies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Syntactic reordering: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/>
              <a:t>Task: Reorder a shuffled sentence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/>
              <a:t>FrameNet vs. N-gram-based permutations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startAt="2" type="arabicPeriod"/>
            </a:pPr>
            <a:r>
              <a:rPr lang="en"/>
              <a:t>Predicting and pruning selections: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/>
              <a:t>Tasks: Suggest words to add/remove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/>
              <a:t>Sem-grams vs. WordNet+FrameNet vs. tuples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startAt="2" type="arabicPeriod"/>
            </a:pPr>
            <a:r>
              <a:rPr lang="en"/>
              <a:t>Predicting and pruning selections: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/>
              <a:t>Location, time of day, and discourse markers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User Studies: Overview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Venues: ASSETS, CSUN, ISAAC, RESNA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Design: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Within-subjects to address heterogeneity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Current and potential AAC users (12 - 20)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Cognitive, speech, and motor assessments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Evaluation:</a:t>
            </a:r>
          </a:p>
          <a:p>
            <a:pPr rtl="0" lvl="1" indent="-381000" marL="914400">
              <a:spcBef>
                <a:spcPts val="48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Construction</a:t>
            </a:r>
            <a:r>
              <a:rPr sz="2400" lang="en"/>
              <a:t> speed, length, and error rate</a:t>
            </a:r>
          </a:p>
          <a:p>
            <a:pPr rtl="0" lvl="1" indent="-381000" marL="91440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400" lang="en"/>
              <a:t>Quantification of workload via NASA-TLX</a:t>
            </a:r>
          </a:p>
          <a:p>
            <a:pPr rtl="0" lvl="1" indent="-381000" marL="914400">
              <a:spcBef>
                <a:spcPts val="48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Quantification of desirability via Likert scales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Proposed User Studies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Select vs. draw: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Reproduce given utterance (icon set)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System 1: Press icons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System 2: Draw a line through all icons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Prompted response: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Describe given picture card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System 1: Press icons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System 2: Full SymbolPath functionality</a:t>
            </a:r>
          </a:p>
          <a:p>
            <a:pPr rtl="0" lvl="0">
              <a:buNone/>
            </a:pPr>
            <a:r>
              <a:rPr lang="en"/>
              <a:t>*	Enhanced AAC: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Features: Reordering and prediction/pruning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Proposed Timeline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12700" x="457200"/>
            <a:ext cy="1832586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Thesis (Redux)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"Intelligent interfaces can mitigate the need for linguistically and motorically precise user input to enhance the ease and efficiency of assistive communication."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966512" x="1233475"/>
            <a:ext cy="2219325" cx="66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idx="1" type="subTitle"/>
          </p:nvPr>
        </p:nvSpPr>
        <p:spPr>
          <a:xfrm>
            <a:off y="4939450" x="2684500"/>
            <a:ext cy="1658999" cx="42059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1800" lang="en"/>
              <a:t>Special thanks to the National Science Foundation (Grant #0914808).</a:t>
            </a:r>
          </a:p>
        </p:txBody>
      </p:sp>
      <p:sp>
        <p:nvSpPr>
          <p:cNvPr id="270" name="Shape 270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4800" lang="en"/>
              <a:t>Thank you for listening!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161546" x="7419497"/>
            <a:ext cy="1214807" cx="126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291995" x="457195"/>
            <a:ext cy="953924" cx="16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Why Icons?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Disadvantages: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Not fully generative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Vocabulary requires screen space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Letter-based research is often inapplicable</a:t>
            </a:r>
          </a:p>
          <a:p>
            <a:pPr rtl="0" lvl="0">
              <a:buNone/>
            </a:pPr>
            <a:r>
              <a:rPr lang="en"/>
              <a:t>Advantages: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Supports limited recall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Doesn't require literacy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Often faster </a:t>
            </a:r>
            <a:r>
              <a:rPr sz="1800" lang="en"/>
              <a:t>(Todman et al, 1994)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Thesis Strategy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"Intelligent interfaces..."</a:t>
            </a:r>
          </a:p>
          <a:p>
            <a:pPr rtl="0" lvl="0" indent="-419100" marL="914400">
              <a:buClr>
                <a:schemeClr val="dk1"/>
              </a:buClr>
              <a:buSzPct val="125000"/>
              <a:buFont typeface="Wingdings"/>
              <a:buChar char="§"/>
            </a:pPr>
            <a:r>
              <a:rPr sz="2400" lang="en"/>
              <a:t>User-specific, adaptive, and context-sensitive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"...can mitigate the need for linguistically and motorically precise user input..."</a:t>
            </a:r>
          </a:p>
          <a:p>
            <a:pPr rtl="0" lvl="0" indent="-419100" marL="914400">
              <a:buClr>
                <a:schemeClr val="dk1"/>
              </a:buClr>
              <a:buSzPct val="125000"/>
              <a:buFont typeface="Wingdings"/>
              <a:buChar char="§"/>
            </a:pPr>
            <a:r>
              <a:rPr sz="2400" lang="en"/>
              <a:t>Demonstrated by algorithms and corpus studies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"...to enhance the ease and efficiency of assistive communication."</a:t>
            </a:r>
          </a:p>
          <a:p>
            <a:pPr rtl="0" lvl="0" indent="-419100" marL="914400">
              <a:buClr>
                <a:schemeClr val="dk1"/>
              </a:buClr>
              <a:buSzPct val="125000"/>
              <a:buFont typeface="Wingdings"/>
              <a:buChar char="§"/>
            </a:pPr>
            <a:r>
              <a:rPr sz="2400" lang="en"/>
              <a:t>Demonstrated by implementations and user studies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On Speed of Communication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
</a:t>
            </a:r>
          </a:p>
          <a:p>
            <a:pPr algn="ctr" rtl="0" lvl="0">
              <a:buNone/>
            </a:pPr>
            <a:r>
              <a:rPr lang="en"/>
              <a:t>Typical AAC is </a:t>
            </a:r>
            <a:r>
              <a:rPr u="sng" b="1" lang="en"/>
              <a:t>&lt; 20</a:t>
            </a:r>
            <a:r>
              <a:rPr lang="en"/>
              <a:t> words per minute</a:t>
            </a:r>
          </a:p>
          <a:p>
            <a:pPr algn="ctr" rtl="0" lvl="0">
              <a:buNone/>
            </a:pPr>
            <a:r>
              <a:rPr sz="1800" lang="en"/>
              <a:t>(Higginbotham et al, 2007)</a:t>
            </a:r>
          </a:p>
          <a:p>
            <a:pPr algn="ctr" rtl="0" lvl="0">
              <a:buNone/>
            </a:pPr>
            <a:r>
              <a:rPr lang="en"/>
              <a:t>vs.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lang="en"/>
              <a:t>Speech is often </a:t>
            </a:r>
            <a:r>
              <a:rPr u="sng" b="1" lang="en"/>
              <a:t>150 - 200</a:t>
            </a:r>
            <a:r>
              <a:rPr lang="en"/>
              <a:t> words per minute</a:t>
            </a:r>
          </a:p>
          <a:p>
            <a:pPr algn="ctr" rtl="0" lvl="0">
              <a:buNone/>
            </a:pPr>
            <a:r>
              <a:rPr sz="1800" lang="en"/>
              <a:t>(Beasley and Maki, 1976)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Likert Scales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Questionnaires w/ Likert items (statements)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Suggested scale attributes: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Symmetric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Equidistant options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Odd number of options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Usually use 5 options:</a:t>
            </a:r>
          </a:p>
          <a:p>
            <a:pPr rtl="0" lvl="0" indent="457200">
              <a:buNone/>
            </a:pPr>
            <a:r>
              <a:rPr sz="2400" lang="en" i="1"/>
              <a:t>"strongly disagree" . . . "neither" . . . "strongly agree"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Various forms of the same question (5 - 8)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NASA's TLX Survey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Standardized, researched Likert scales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Five, 7-point scales w/ 21 gradations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Measure ("very low" to "very high"):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Mental Demand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Physical Demand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Temporal Demand (how rushed were you?)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Performance (how successful were you?)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Effort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Frustration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Outline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Communication and AAC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Problems to be Addressed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Project and Goals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Theories and Approaches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Implementation and Experiments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Outline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/>
              <a:t>Communication and AAC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Problems to be Addressed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Project and Goals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Theories and Approaches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Implementation and Experiments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SMCR Model of Communication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3758150" x="457200"/>
            <a:ext cy="2810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Affected by distortion to any component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Intelligent components can mitigate the risks of distortion; trend in HCI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What if there is distortion from the Source?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21150" x="1233475"/>
            <a:ext cy="1333500" cx="66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Who Uses AAC?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Stephen Hawking and Roger Ebert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People of all ages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People with: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cerebral palsy (CP) -- 53% use AAC </a:t>
            </a:r>
            <a:r>
              <a:rPr sz="1800" lang="en"/>
              <a:t>(Jinks and Sinteff, 1994)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amyotrophic lateral sclerosis (ALS) -- 75% use AAC </a:t>
            </a:r>
            <a:r>
              <a:rPr sz="1800" lang="en"/>
              <a:t>(Ball et al, 2004)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brain and spinal cord injuries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neurological disorders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paralysis, autism, muscular dystrophy, and more...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is AAC?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76053" x="5522416"/>
            <a:ext cy="2091825" cx="263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719475" x="969819"/>
            <a:ext cy="2025875" cx="247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737902" x="5511056"/>
            <a:ext cy="1989020" cx="265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4204417" x="803100"/>
            <a:ext cy="2035096" cx="281128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y="3728775" x="988792"/>
            <a:ext cy="289800" cx="24399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Physical Boards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3728775" x="5618112"/>
            <a:ext cy="289800" cx="24399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Electronic Systems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6239514" x="811792"/>
            <a:ext cy="302400" cx="2793899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Letter-Based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6239514" x="5441112"/>
            <a:ext cy="302400" cx="2793899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Icon-Based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