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Default Extension="gif" ContentType="image/gif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s/slide70.xml" ContentType="application/vnd.openxmlformats-officedocument.presentationml.slide+xml"/>
  <Override PartName="/ppt/slides/slide112.xml" ContentType="application/vnd.openxmlformats-officedocument.presentationml.slide+xml"/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77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90.xml" ContentType="application/vnd.openxmlformats-officedocument.presentationml.slide+xml"/>
  <Override PartName="/ppt/slides/slide97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72.xml" ContentType="application/vnd.openxmlformats-officedocument.presentationml.slide+xml"/>
  <Override PartName="/ppt/slides/slide39.xml" ContentType="application/vnd.openxmlformats-officedocument.presentationml.slide+xml"/>
  <Override PartName="/ppt/slides/slide105.xml" ContentType="application/vnd.openxmlformats-officedocument.presentationml.slide+xml"/>
  <Override PartName="/ppt/slides/slide9.xml" ContentType="application/vnd.openxmlformats-officedocument.presentationml.slide+xml"/>
  <Override PartName="/ppt/slides/slide102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73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52.xml" ContentType="application/vnd.openxmlformats-officedocument.presentationml.slide+xml"/>
  <Override PartName="/ppt/slides/slide22.xml" ContentType="application/vnd.openxmlformats-officedocument.presentationml.slide+xml"/>
  <Override PartName="/ppt/slides/slide62.xml" ContentType="application/vnd.openxmlformats-officedocument.presentationml.slide+xml"/>
  <Override PartName="/ppt/slides/slide91.xml" ContentType="application/vnd.openxmlformats-officedocument.presentationml.slide+xml"/>
  <Override PartName="/ppt/slides/slide95.xml" ContentType="application/vnd.openxmlformats-officedocument.presentationml.slide+xml"/>
  <Override PartName="/ppt/slides/slide65.xml" ContentType="application/vnd.openxmlformats-officedocument.presentationml.slide+xml"/>
  <Override PartName="/ppt/slides/slide69.xml" ContentType="application/vnd.openxmlformats-officedocument.presentationml.slide+xml"/>
  <Override PartName="/ppt/slides/slide111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93.xml" ContentType="application/vnd.openxmlformats-officedocument.presentationml.slide+xml"/>
  <Override PartName="/ppt/slides/slide10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81.xml" ContentType="application/vnd.openxmlformats-officedocument.presentationml.slide+xml"/>
  <Override PartName="/ppt/slides/slide88.xml" ContentType="application/vnd.openxmlformats-officedocument.presentationml.slide+xml"/>
  <Override PartName="/ppt/slides/slide11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4.xml" ContentType="application/vnd.openxmlformats-officedocument.presentationml.slide+xml"/>
  <Override PartName="/ppt/slides/slide2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10.xml" ContentType="application/vnd.openxmlformats-officedocument.presentationml.slide+xml"/>
  <Override PartName="/ppt/slides/slide15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7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5.xml" ContentType="application/vnd.openxmlformats-officedocument.presentationml.slide+xml"/>
  <Override PartName="/ppt/slides/slide63.xml" ContentType="application/vnd.openxmlformats-officedocument.presentationml.slide+xml"/>
  <Override PartName="/ppt/slides/slide37.xml" ContentType="application/vnd.openxmlformats-officedocument.presentationml.slide+xml"/>
  <Override PartName="/ppt/slides/slide92.xml" ContentType="application/vnd.openxmlformats-officedocument.presentationml.slide+xml"/>
  <Override PartName="/ppt/slides/slide103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slides/slide36.xml" ContentType="application/vnd.openxmlformats-officedocument.presentationml.slide+xml"/>
  <Override PartName="/ppt/slides/slide109.xml" ContentType="application/vnd.openxmlformats-officedocument.presentationml.slide+xml"/>
  <Override PartName="/ppt/slides/slide96.xml" ContentType="application/vnd.openxmlformats-officedocument.presentationml.slide+xml"/>
  <Override PartName="/ppt/slides/slide24.xml" ContentType="application/vnd.openxmlformats-officedocument.presentationml.slide+xml"/>
  <Override PartName="/ppt/slides/slide104.xml" ContentType="application/vnd.openxmlformats-officedocument.presentationml.slide+xml"/>
  <Override PartName="/ppt/slides/slide68.xml" ContentType="application/vnd.openxmlformats-officedocument.presentationml.slide+xml"/>
  <Override PartName="/ppt/slides/slide85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78.xml" ContentType="application/vnd.openxmlformats-officedocument.presentationml.slide+xml"/>
  <Override PartName="/ppt/slides/slide46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98.xml" ContentType="application/vnd.openxmlformats-officedocument.presentationml.slide+xml"/>
  <Override PartName="/ppt/slides/slide18.xml" ContentType="application/vnd.openxmlformats-officedocument.presentationml.slide+xml"/>
  <Override PartName="/ppt/slides/slide79.xml" ContentType="application/vnd.openxmlformats-officedocument.presentationml.slide+xml"/>
  <Override PartName="/ppt/slides/slide58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108.xml" ContentType="application/vnd.openxmlformats-officedocument.presentationml.slide+xml"/>
  <Override PartName="/ppt/slides/slide7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8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67.xml" ContentType="application/vnd.openxmlformats-officedocument.presentationml.slide+xml"/>
  <Override PartName="/ppt/slides/slide3.xml" ContentType="application/vnd.openxmlformats-officedocument.presentationml.slide+xml"/>
  <Override PartName="/ppt/slides/slide54.xml" ContentType="application/vnd.openxmlformats-officedocument.presentationml.slide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s/slide86.xml" ContentType="application/vnd.openxmlformats-officedocument.presentationml.slide+xml"/>
  <Override PartName="/ppt/slides/slide60.xml" ContentType="application/vnd.openxmlformats-officedocument.presentationml.slide+xml"/>
  <Override PartName="/ppt/slides/slide51.xml" ContentType="application/vnd.openxmlformats-officedocument.presentationml.slide+xml"/>
  <Override PartName="/ppt/slides/slide57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84.xml" ContentType="application/vnd.openxmlformats-officedocument.presentationml.slide+xml"/>
  <Override PartName="/ppt/slides/slide99.xml" ContentType="application/vnd.openxmlformats-officedocument.presentationml.slide+xml"/>
  <Override PartName="/ppt/slides/slide101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00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41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D9A0DD08-E7B8-4B62-B492-91F139952FB4}">
  <a:tblStyle styleName="Table_0" styleId="{D9A0DD08-E7B8-4B62-B492-91F139952FB4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0645D5B6-E469-4953-AA1C-179F72F6F9BE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2" styleId="{E8BADADA-8B6F-4652-B804-E6EEA8DFB881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3" styleId="{340B609E-BBF6-4D42-9F2B-535CBCA5DD05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4" styleId="{522536A3-3806-4C2E-8A1E-8B0B41FC4BB7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5" styleId="{FD017FB5-61DC-43A6-AAB3-62948F75EEE7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33.xml" Type="http://schemas.openxmlformats.org/officeDocument/2006/relationships/slide" Id="rId39"/><Relationship Target="slides/slide32.xml" Type="http://schemas.openxmlformats.org/officeDocument/2006/relationships/slide" Id="rId38"/><Relationship Target="slides/slide31.xml" Type="http://schemas.openxmlformats.org/officeDocument/2006/relationships/slide" Id="rId37"/><Relationship Target="slides/slide30.xml" Type="http://schemas.openxmlformats.org/officeDocument/2006/relationships/slide" Id="rId36"/><Relationship Target="slides/slide24.xml" Type="http://schemas.openxmlformats.org/officeDocument/2006/relationships/slide" Id="rId30"/><Relationship Target="slides/slide25.xml" Type="http://schemas.openxmlformats.org/officeDocument/2006/relationships/slide" Id="rId31"/><Relationship Target="slides/slide28.xml" Type="http://schemas.openxmlformats.org/officeDocument/2006/relationships/slide" Id="rId34"/><Relationship Target="slides/slide29.xml" Type="http://schemas.openxmlformats.org/officeDocument/2006/relationships/slide" Id="rId35"/><Relationship Target="slides/slide26.xml" Type="http://schemas.openxmlformats.org/officeDocument/2006/relationships/slide" Id="rId32"/><Relationship Target="slides/slide27.xml" Type="http://schemas.openxmlformats.org/officeDocument/2006/relationships/slide" Id="rId33"/><Relationship Target="slides/slide42.xml" Type="http://schemas.openxmlformats.org/officeDocument/2006/relationships/slide" Id="rId48"/><Relationship Target="slides/slide41.xml" Type="http://schemas.openxmlformats.org/officeDocument/2006/relationships/slide" Id="rId47"/><Relationship Target="slides/slide43.xml" Type="http://schemas.openxmlformats.org/officeDocument/2006/relationships/slide" Id="rId49"/><Relationship Target="presProps.xml" Type="http://schemas.openxmlformats.org/officeDocument/2006/relationships/presProps" Id="rId2"/><Relationship Target="slides/slide34.xml" Type="http://schemas.openxmlformats.org/officeDocument/2006/relationships/slide" Id="rId40"/><Relationship Target="theme/theme4.xml" Type="http://schemas.openxmlformats.org/officeDocument/2006/relationships/theme" Id="rId1"/><Relationship Target="slides/slide35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36.xml" Type="http://schemas.openxmlformats.org/officeDocument/2006/relationships/slide" Id="rId42"/><Relationship Target="tableStyles.xml" Type="http://schemas.openxmlformats.org/officeDocument/2006/relationships/tableStyles" Id="rId3"/><Relationship Target="slides/slide37.xml" Type="http://schemas.openxmlformats.org/officeDocument/2006/relationships/slide" Id="rId43"/><Relationship Target="slides/slide38.xml" Type="http://schemas.openxmlformats.org/officeDocument/2006/relationships/slide" Id="rId44"/><Relationship Target="slides/slide39.xml" Type="http://schemas.openxmlformats.org/officeDocument/2006/relationships/slide" Id="rId45"/><Relationship Target="slides/slide40.xml" Type="http://schemas.openxmlformats.org/officeDocument/2006/relationships/slide" Id="rId46"/><Relationship Target="slides/slide3.xml" Type="http://schemas.openxmlformats.org/officeDocument/2006/relationships/slide" Id="rId9"/><Relationship Target="notesMasters/notesMaster1.xml" Type="http://schemas.openxmlformats.org/officeDocument/2006/relationships/notesMaster" Id="rId6"/><Relationship Target="slideMasters/slideMaster2.xml" Type="http://schemas.openxmlformats.org/officeDocument/2006/relationships/slideMaster" Id="rId5"/><Relationship Target="slides/slide2.xml" Type="http://schemas.openxmlformats.org/officeDocument/2006/relationships/slide" Id="rId8"/><Relationship Target="slides/slide1.xml" Type="http://schemas.openxmlformats.org/officeDocument/2006/relationships/slide" Id="rId7"/><Relationship Target="slides/slide92.xml" Type="http://schemas.openxmlformats.org/officeDocument/2006/relationships/slide" Id="rId98"/><Relationship Target="slides/slide93.xml" Type="http://schemas.openxmlformats.org/officeDocument/2006/relationships/slide" Id="rId99"/><Relationship Target="slides/slide88.xml" Type="http://schemas.openxmlformats.org/officeDocument/2006/relationships/slide" Id="rId94"/><Relationship Target="slides/slide89.xml" Type="http://schemas.openxmlformats.org/officeDocument/2006/relationships/slide" Id="rId95"/><Relationship Target="slides/slide90.xml" Type="http://schemas.openxmlformats.org/officeDocument/2006/relationships/slide" Id="rId96"/><Relationship Target="slides/slide91.xml" Type="http://schemas.openxmlformats.org/officeDocument/2006/relationships/slide" Id="rId97"/><Relationship Target="slides/slide84.xml" Type="http://schemas.openxmlformats.org/officeDocument/2006/relationships/slide" Id="rId90"/><Relationship Target="slides/slide85.xml" Type="http://schemas.openxmlformats.org/officeDocument/2006/relationships/slide" Id="rId91"/><Relationship Target="slides/slide13.xml" Type="http://schemas.openxmlformats.org/officeDocument/2006/relationships/slide" Id="rId19"/><Relationship Target="slides/slide86.xml" Type="http://schemas.openxmlformats.org/officeDocument/2006/relationships/slide" Id="rId92"/><Relationship Target="slides/slide12.xml" Type="http://schemas.openxmlformats.org/officeDocument/2006/relationships/slide" Id="rId18"/><Relationship Target="slides/slide87.xml" Type="http://schemas.openxmlformats.org/officeDocument/2006/relationships/slide" Id="rId93"/><Relationship Target="slides/slide11.xml" Type="http://schemas.openxmlformats.org/officeDocument/2006/relationships/slide" Id="rId17"/><Relationship Target="slides/slide10.xml" Type="http://schemas.openxmlformats.org/officeDocument/2006/relationships/slide" Id="rId16"/><Relationship Target="slides/slide9.xml" Type="http://schemas.openxmlformats.org/officeDocument/2006/relationships/slide" Id="rId15"/><Relationship Target="slides/slide8.xml" Type="http://schemas.openxmlformats.org/officeDocument/2006/relationships/slide" Id="rId14"/><Relationship Target="slides/slide6.xml" Type="http://schemas.openxmlformats.org/officeDocument/2006/relationships/slide" Id="rId12"/><Relationship Target="slides/slide7.xml" Type="http://schemas.openxmlformats.org/officeDocument/2006/relationships/slide" Id="rId13"/><Relationship Target="slides/slide4.xml" Type="http://schemas.openxmlformats.org/officeDocument/2006/relationships/slide" Id="rId10"/><Relationship Target="slides/slide5.xml" Type="http://schemas.openxmlformats.org/officeDocument/2006/relationships/slide" Id="rId11"/><Relationship Target="slides/slide23.xml" Type="http://schemas.openxmlformats.org/officeDocument/2006/relationships/slide" Id="rId29"/><Relationship Target="slides/slide20.xml" Type="http://schemas.openxmlformats.org/officeDocument/2006/relationships/slide" Id="rId26"/><Relationship Target="slides/slide19.xml" Type="http://schemas.openxmlformats.org/officeDocument/2006/relationships/slide" Id="rId25"/><Relationship Target="slides/slide22.xml" Type="http://schemas.openxmlformats.org/officeDocument/2006/relationships/slide" Id="rId28"/><Relationship Target="slides/slide21.xml" Type="http://schemas.openxmlformats.org/officeDocument/2006/relationships/slide" Id="rId27"/><Relationship Target="slides/slide15.xml" Type="http://schemas.openxmlformats.org/officeDocument/2006/relationships/slide" Id="rId21"/><Relationship Target="slides/slide16.xml" Type="http://schemas.openxmlformats.org/officeDocument/2006/relationships/slide" Id="rId22"/><Relationship Target="slides/slide17.xml" Type="http://schemas.openxmlformats.org/officeDocument/2006/relationships/slide" Id="rId23"/><Relationship Target="slides/slide18.xml" Type="http://schemas.openxmlformats.org/officeDocument/2006/relationships/slide" Id="rId24"/><Relationship Target="slides/slide14.xml" Type="http://schemas.openxmlformats.org/officeDocument/2006/relationships/slide" Id="rId20"/><Relationship Target="slides/slide65.xml" Type="http://schemas.openxmlformats.org/officeDocument/2006/relationships/slide" Id="rId71"/><Relationship Target="slides/slide64.xml" Type="http://schemas.openxmlformats.org/officeDocument/2006/relationships/slide" Id="rId70"/><Relationship Target="slides/slide69.xml" Type="http://schemas.openxmlformats.org/officeDocument/2006/relationships/slide" Id="rId75"/><Relationship Target="slides/slide68.xml" Type="http://schemas.openxmlformats.org/officeDocument/2006/relationships/slide" Id="rId74"/><Relationship Target="slides/slide67.xml" Type="http://schemas.openxmlformats.org/officeDocument/2006/relationships/slide" Id="rId73"/><Relationship Target="slides/slide66.xml" Type="http://schemas.openxmlformats.org/officeDocument/2006/relationships/slide" Id="rId72"/><Relationship Target="slides/slide73.xml" Type="http://schemas.openxmlformats.org/officeDocument/2006/relationships/slide" Id="rId79"/><Relationship Target="slides/slide72.xml" Type="http://schemas.openxmlformats.org/officeDocument/2006/relationships/slide" Id="rId78"/><Relationship Target="slides/slide71.xml" Type="http://schemas.openxmlformats.org/officeDocument/2006/relationships/slide" Id="rId77"/><Relationship Target="slides/slide70.xml" Type="http://schemas.openxmlformats.org/officeDocument/2006/relationships/slide" Id="rId76"/><Relationship Target="slides/slide103.xml" Type="http://schemas.openxmlformats.org/officeDocument/2006/relationships/slide" Id="rId109"/><Relationship Target="slides/slide102.xml" Type="http://schemas.openxmlformats.org/officeDocument/2006/relationships/slide" Id="rId108"/><Relationship Target="slides/slide99.xml" Type="http://schemas.openxmlformats.org/officeDocument/2006/relationships/slide" Id="rId105"/><Relationship Target="slides/slide98.xml" Type="http://schemas.openxmlformats.org/officeDocument/2006/relationships/slide" Id="rId104"/><Relationship Target="slides/slide101.xml" Type="http://schemas.openxmlformats.org/officeDocument/2006/relationships/slide" Id="rId107"/><Relationship Target="slides/slide100.xml" Type="http://schemas.openxmlformats.org/officeDocument/2006/relationships/slide" Id="rId106"/><Relationship Target="slides/slide95.xml" Type="http://schemas.openxmlformats.org/officeDocument/2006/relationships/slide" Id="rId101"/><Relationship Target="slides/slide94.xml" Type="http://schemas.openxmlformats.org/officeDocument/2006/relationships/slide" Id="rId100"/><Relationship Target="slides/slide97.xml" Type="http://schemas.openxmlformats.org/officeDocument/2006/relationships/slide" Id="rId103"/><Relationship Target="slides/slide96.xml" Type="http://schemas.openxmlformats.org/officeDocument/2006/relationships/slide" Id="rId102"/><Relationship Target="slides/slide74.xml" Type="http://schemas.openxmlformats.org/officeDocument/2006/relationships/slide" Id="rId80"/><Relationship Target="slides/slide76.xml" Type="http://schemas.openxmlformats.org/officeDocument/2006/relationships/slide" Id="rId82"/><Relationship Target="slides/slide75.xml" Type="http://schemas.openxmlformats.org/officeDocument/2006/relationships/slide" Id="rId81"/><Relationship Target="slides/slide78.xml" Type="http://schemas.openxmlformats.org/officeDocument/2006/relationships/slide" Id="rId84"/><Relationship Target="slides/slide77.xml" Type="http://schemas.openxmlformats.org/officeDocument/2006/relationships/slide" Id="rId83"/><Relationship Target="slides/slide80.xml" Type="http://schemas.openxmlformats.org/officeDocument/2006/relationships/slide" Id="rId86"/><Relationship Target="slides/slide79.xml" Type="http://schemas.openxmlformats.org/officeDocument/2006/relationships/slide" Id="rId85"/><Relationship Target="slides/slide82.xml" Type="http://schemas.openxmlformats.org/officeDocument/2006/relationships/slide" Id="rId88"/><Relationship Target="slides/slide81.xml" Type="http://schemas.openxmlformats.org/officeDocument/2006/relationships/slide" Id="rId87"/><Relationship Target="slides/slide83.xml" Type="http://schemas.openxmlformats.org/officeDocument/2006/relationships/slide" Id="rId89"/><Relationship Target="slides/slide112.xml" Type="http://schemas.openxmlformats.org/officeDocument/2006/relationships/slide" Id="rId118"/><Relationship Target="slides/slide111.xml" Type="http://schemas.openxmlformats.org/officeDocument/2006/relationships/slide" Id="rId117"/><Relationship Target="slides/slide110.xml" Type="http://schemas.openxmlformats.org/officeDocument/2006/relationships/slide" Id="rId116"/><Relationship Target="slides/slide109.xml" Type="http://schemas.openxmlformats.org/officeDocument/2006/relationships/slide" Id="rId115"/><Relationship Target="slides/slide52.xml" Type="http://schemas.openxmlformats.org/officeDocument/2006/relationships/slide" Id="rId58"/><Relationship Target="slides/slide113.xml" Type="http://schemas.openxmlformats.org/officeDocument/2006/relationships/slide" Id="rId119"/><Relationship Target="slides/slide53.xml" Type="http://schemas.openxmlformats.org/officeDocument/2006/relationships/slide" Id="rId59"/><Relationship Target="slides/slide104.xml" Type="http://schemas.openxmlformats.org/officeDocument/2006/relationships/slide" Id="rId110"/><Relationship Target="slides/slide108.xml" Type="http://schemas.openxmlformats.org/officeDocument/2006/relationships/slide" Id="rId114"/><Relationship Target="slides/slide107.xml" Type="http://schemas.openxmlformats.org/officeDocument/2006/relationships/slide" Id="rId113"/><Relationship Target="slides/slide106.xml" Type="http://schemas.openxmlformats.org/officeDocument/2006/relationships/slide" Id="rId112"/><Relationship Target="slides/slide105.xml" Type="http://schemas.openxmlformats.org/officeDocument/2006/relationships/slide" Id="rId111"/><Relationship Target="slides/slide51.xml" Type="http://schemas.openxmlformats.org/officeDocument/2006/relationships/slide" Id="rId57"/><Relationship Target="slides/slide50.xml" Type="http://schemas.openxmlformats.org/officeDocument/2006/relationships/slide" Id="rId56"/><Relationship Target="slides/slide49.xml" Type="http://schemas.openxmlformats.org/officeDocument/2006/relationships/slide" Id="rId55"/><Relationship Target="slides/slide48.xml" Type="http://schemas.openxmlformats.org/officeDocument/2006/relationships/slide" Id="rId54"/><Relationship Target="slides/slide47.xml" Type="http://schemas.openxmlformats.org/officeDocument/2006/relationships/slide" Id="rId53"/><Relationship Target="slides/slide46.xml" Type="http://schemas.openxmlformats.org/officeDocument/2006/relationships/slide" Id="rId52"/><Relationship Target="slides/slide45.xml" Type="http://schemas.openxmlformats.org/officeDocument/2006/relationships/slide" Id="rId51"/><Relationship Target="slides/slide44.xml" Type="http://schemas.openxmlformats.org/officeDocument/2006/relationships/slide" Id="rId50"/><Relationship Target="slides/slide63.xml" Type="http://schemas.openxmlformats.org/officeDocument/2006/relationships/slide" Id="rId69"/><Relationship Target="slides/slide114.xml" Type="http://schemas.openxmlformats.org/officeDocument/2006/relationships/slide" Id="rId120"/><Relationship Target="slides/slide54.xml" Type="http://schemas.openxmlformats.org/officeDocument/2006/relationships/slide" Id="rId60"/><Relationship Target="slides/slide60.xml" Type="http://schemas.openxmlformats.org/officeDocument/2006/relationships/slide" Id="rId66"/><Relationship Target="slides/slide59.xml" Type="http://schemas.openxmlformats.org/officeDocument/2006/relationships/slide" Id="rId65"/><Relationship Target="slides/slide62.xml" Type="http://schemas.openxmlformats.org/officeDocument/2006/relationships/slide" Id="rId68"/><Relationship Target="slides/slide61.xml" Type="http://schemas.openxmlformats.org/officeDocument/2006/relationships/slide" Id="rId67"/><Relationship Target="slides/slide56.xml" Type="http://schemas.openxmlformats.org/officeDocument/2006/relationships/slide" Id="rId62"/><Relationship Target="slides/slide55.xml" Type="http://schemas.openxmlformats.org/officeDocument/2006/relationships/slide" Id="rId61"/><Relationship Target="slides/slide58.xml" Type="http://schemas.openxmlformats.org/officeDocument/2006/relationships/slide" Id="rId64"/><Relationship Target="slides/slide57.xml" Type="http://schemas.openxmlformats.org/officeDocument/2006/relationships/slide" Id="rId63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" name="Shape 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4" name="Shape 8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5" name="Shape 89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96" name="Shape 8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01" name="Shape 9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2" name="Shape 90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03" name="Shape 9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09" name="Shape 9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0" name="Shape 9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11" name="Shape 9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6" name="Shape 9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7" name="Shape 9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18" name="Shape 9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5" name="Shape 9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6" name="Shape 92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27" name="Shape 9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Emotiv Epoc on the left and Neurosky's MindWave on the right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32" name="Shape 9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3" name="Shape 93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34" name="Shape 9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39" name="Shape 9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0" name="Shape 94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41" name="Shape 9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46" name="Shape 9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52" name="Shape 9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3" name="Shape 9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54" name="Shape 9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58" name="Shape 9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9" name="Shape 95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60" name="Shape 9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6" name="Shape 1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64" name="Shape 9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5" name="Shape 9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66" name="Shape 9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0" name="Shape 9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1" name="Shape 97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72" name="Shape 9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7" name="Shape 9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8" name="Shape 97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79" name="Shape 9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2" name="Shape 9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3" name="Shape 98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84" name="Shape 9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8" name="Shape 9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9" name="Shape 98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90" name="Shape 9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5" name="Shape 1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SpeakForYourself, an icon-based AAC application for iOS and Android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2" name="Shape 1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6" name="Shape 2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3" name="Shape 2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7" name="Shape 2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6" name="Shape 2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0" name="Shape 2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7" name="Shape 2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4" name="Shape 2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1" name="Shape 3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6" name="Shape 3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3" name="Shape 3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0" name="Shape 3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7" name="Shape 3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4" name="Shape 3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4" name="Shape 3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s-419"/>
              <a:t>To further demonstrate the difference between these two approaches, I've highlighted some of the words here...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1" name="Shape 3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8" name="Shape 3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4" name="Shape 3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1" name="Shape 3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9" name="Shape 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8" name="Shape 3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14" name="Shape 4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2" name="Shape 4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9" name="Shape 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7" name="Shape 4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6" name="Shape 4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3" name="Shape 4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4" name="Shape 4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9" name="Shape 4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7" name="Shape 4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8" name="Shape 47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4" name="Shape 4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1" name="Shape 4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2" name="Shape 4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3" name="Shape 5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0" name="Shape 5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7" name="Shape 5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1" name="Shape 5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8" name="Shape 5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1" name="Shape 5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8" name="Shape 5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9" name="Shape 56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0" name="Shape 5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4" name="Shape 5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0" name="Shape 5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1" name="Shape 5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3" name="Shape 1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7" name="Shape 5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5" name="Shape 6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6" name="Shape 60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2" name="Shape 6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3" name="Shape 61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8" name="Shape 6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9" name="Shape 61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20" name="Shape 62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4" name="Shape 6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5" name="Shape 62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26" name="Shape 6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0" name="Shape 6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6" name="Shape 6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2" name="Shape 6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3" name="Shape 64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44" name="Shape 6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8" name="Shape 6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9" name="Shape 64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4" name="Shape 6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5" name="Shape 65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56" name="Shape 6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0" name="Shape 6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1" name="Shape 66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62" name="Shape 6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6" name="Shape 6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7" name="Shape 66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68" name="Shape 6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3" name="Shape 6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9" name="Shape 6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0" name="Shape 68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5" name="Shape 6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6" name="Shape 68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7" name="Shape 6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1" name="Shape 6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2" name="Shape 6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8" name="Shape 6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9" name="Shape 6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05" name="Shape 7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6" name="Shape 70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07" name="Shape 70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3" name="Shape 7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4" name="Shape 71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15" name="Shape 7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0" name="Shape 7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1" name="Shape 7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22" name="Shape 7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7" name="Shape 7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8" name="Shape 72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29" name="Shape 7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4" name="Shape 7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5" name="Shape 73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36" name="Shape 7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50" name="Shape 7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1" name="Shape 75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52" name="Shape 7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57" name="Shape 7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5" name="Shape 7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6" name="Shape 76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67" name="Shape 7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3" name="Shape 7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4" name="Shape 77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75" name="Shape 7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9" name="Shape 7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0" name="Shape 79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1" name="Shape 7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8" name="Shape 7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9" name="Shape 7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00" name="Shape 8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7" name="Shape 8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8" name="Shape 80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5" name="Shape 8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6" name="Shape 81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17" name="Shape 8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4" name="Shape 1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AAC stands for Augmentative and Alternative Communication and is primarily used by people for whom...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3" name="Shape 8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4" name="Shape 82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25" name="Shape 8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9" name="Shape 8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0" name="Shape 8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31" name="Shape 8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6" name="Shape 8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7" name="Shape 83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38" name="Shape 8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3" name="Shape 8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4" name="Shape 84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45" name="Shape 84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0" name="Shape 8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1" name="Shape 85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52" name="Shape 8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7" name="Shape 8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8" name="Shape 85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59" name="Shape 8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5" name="Shape 8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6" name="Shape 86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5" name="Shape 8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6" name="Shape 87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7" name="Shape 8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0" name="Shape 8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1" name="Shape 88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7" name="Shape 8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8" name="Shape 8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89" name="Shape 8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y="751679" x="457200"/>
            <a:ext cy="4012499" cx="8229600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 algn="ctr">
              <a:spcBef>
                <a:spcPts val="0"/>
              </a:spcBef>
              <a:buSzPct val="100000"/>
              <a:defRPr sz="4000"/>
            </a:lvl1pPr>
            <a:lvl2pPr>
              <a:spcBef>
                <a:spcPts val="0"/>
              </a:spcBef>
              <a:buSzPct val="100000"/>
              <a:defRPr sz="7200"/>
            </a:lvl2pPr>
            <a:lvl3pPr>
              <a:spcBef>
                <a:spcPts val="0"/>
              </a:spcBef>
              <a:buSzPct val="100000"/>
              <a:defRPr sz="7200"/>
            </a:lvl3pPr>
            <a:lvl4pPr>
              <a:spcBef>
                <a:spcPts val="0"/>
              </a:spcBef>
              <a:buSzPct val="100000"/>
              <a:defRPr sz="7200"/>
            </a:lvl4pPr>
            <a:lvl5pPr>
              <a:spcBef>
                <a:spcPts val="0"/>
              </a:spcBef>
              <a:buSzPct val="100000"/>
              <a:defRPr sz="7200"/>
            </a:lvl5pPr>
            <a:lvl6pPr>
              <a:spcBef>
                <a:spcPts val="0"/>
              </a:spcBef>
              <a:buSzPct val="100000"/>
              <a:defRPr sz="7200"/>
            </a:lvl6pPr>
            <a:lvl7pPr>
              <a:spcBef>
                <a:spcPts val="0"/>
              </a:spcBef>
              <a:buSzPct val="100000"/>
              <a:defRPr sz="7200"/>
            </a:lvl7pPr>
            <a:lvl8pPr>
              <a:spcBef>
                <a:spcPts val="0"/>
              </a:spcBef>
              <a:buSzPct val="100000"/>
              <a:defRPr sz="7200"/>
            </a:lvl8pPr>
            <a:lvl9pPr>
              <a:spcBef>
                <a:spcPts val="0"/>
              </a:spcBef>
              <a:buSzPct val="100000"/>
              <a:defRPr sz="7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y="4955200" x="4648850"/>
            <a:ext cy="1643400" cx="4037999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20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sz="48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11" name="Shape 11"/>
          <p:cNvCxnSpPr/>
          <p:nvPr/>
        </p:nvCxnSpPr>
        <p:spPr>
          <a:xfrm>
            <a:off y="548639" x="457200"/>
            <a:ext cy="0" cx="82296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12" name="Shape 12"/>
          <p:cNvCxnSpPr/>
          <p:nvPr/>
        </p:nvCxnSpPr>
        <p:spPr>
          <a:xfrm>
            <a:off y="4844510" x="457200"/>
            <a:ext cy="0" cx="82296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13" name="Shape 13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14" name="Shape 1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chemeClr val="accent1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accent1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accent1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accent1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accent1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accent1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accent1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64" name="Shape 64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65" name="Shape 6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y="5875078" x="457200"/>
            <a:ext cy="692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8" name="Shape 68"/>
          <p:cNvCxnSpPr/>
          <p:nvPr/>
        </p:nvCxnSpPr>
        <p:spPr>
          <a:xfrm>
            <a:off y="5757014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69" name="Shape 6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0" name="Shape 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cxnSp>
        <p:nvCxnSpPr>
          <p:cNvPr id="71" name="Shape 71"/>
          <p:cNvCxnSpPr/>
          <p:nvPr/>
        </p:nvCxnSpPr>
        <p:spPr>
          <a:xfrm>
            <a:off y="150852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72" name="Shape 7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cxnSp>
        <p:nvCxnSpPr>
          <p:cNvPr id="18" name="Shape 18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19" name="Shape 19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20" name="Shape 2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cxnSp>
        <p:nvCxnSpPr>
          <p:cNvPr id="25" name="Shape 25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26" name="Shape 26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27" name="Shape 2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cxnSp>
        <p:nvCxnSpPr>
          <p:cNvPr id="30" name="Shape 30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31" name="Shape 31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32" name="Shape 3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cxnSp>
        <p:nvCxnSpPr>
          <p:cNvPr id="34" name="Shape 34"/>
          <p:cNvCxnSpPr/>
          <p:nvPr/>
        </p:nvCxnSpPr>
        <p:spPr>
          <a:xfrm>
            <a:off y="548639" x="457200"/>
            <a:ext cy="0" cx="8229600"/>
          </a:xfrm>
          <a:prstGeom prst="straightConnector1">
            <a:avLst/>
          </a:prstGeom>
          <a:noFill/>
          <a:ln w="5715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35" name="Shape 35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36" name="Shape 36"/>
          <p:cNvSpPr txBox="1"/>
          <p:nvPr>
            <p:ph type="ctrTitle"/>
          </p:nvPr>
        </p:nvSpPr>
        <p:spPr>
          <a:xfrm>
            <a:off y="1589875" x="457200"/>
            <a:ext cy="2577900" cx="8229600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SzPct val="100000"/>
              <a:defRPr sz="4000"/>
            </a:lvl1pPr>
            <a:lvl2pPr rtl="0">
              <a:spcBef>
                <a:spcPts val="0"/>
              </a:spcBef>
              <a:buSzPct val="100000"/>
              <a:defRPr sz="7200"/>
            </a:lvl2pPr>
            <a:lvl3pPr rtl="0">
              <a:spcBef>
                <a:spcPts val="0"/>
              </a:spcBef>
              <a:buSzPct val="100000"/>
              <a:defRPr sz="7200"/>
            </a:lvl3pPr>
            <a:lvl4pPr rtl="0">
              <a:spcBef>
                <a:spcPts val="0"/>
              </a:spcBef>
              <a:buSzPct val="100000"/>
              <a:defRPr sz="7200"/>
            </a:lvl4pPr>
            <a:lvl5pPr rtl="0">
              <a:spcBef>
                <a:spcPts val="0"/>
              </a:spcBef>
              <a:buSzPct val="100000"/>
              <a:defRPr sz="7200"/>
            </a:lvl5pPr>
            <a:lvl6pPr rtl="0">
              <a:spcBef>
                <a:spcPts val="0"/>
              </a:spcBef>
              <a:buSzPct val="100000"/>
              <a:defRPr sz="7200"/>
            </a:lvl6pPr>
            <a:lvl7pPr rtl="0">
              <a:spcBef>
                <a:spcPts val="0"/>
              </a:spcBef>
              <a:buSzPct val="100000"/>
              <a:defRPr sz="7200"/>
            </a:lvl7pPr>
            <a:lvl8pPr rtl="0">
              <a:spcBef>
                <a:spcPts val="0"/>
              </a:spcBef>
              <a:buSzPct val="100000"/>
              <a:defRPr sz="7200"/>
            </a:lvl8pPr>
            <a:lvl9pPr rtl="0">
              <a:spcBef>
                <a:spcPts val="0"/>
              </a:spcBef>
              <a:buSzPct val="100000"/>
              <a:defRPr sz="7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45" name="Shape 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" name="Shape 46"/>
          <p:cNvSpPr txBox="1"/>
          <p:nvPr>
            <p:ph type="ctrTitle"/>
          </p:nvPr>
        </p:nvSpPr>
        <p:spPr>
          <a:xfrm>
            <a:off y="751679" x="457200"/>
            <a:ext cy="40124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72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subTitle"/>
          </p:nvPr>
        </p:nvSpPr>
        <p:spPr>
          <a:xfrm>
            <a:off y="4955189" x="457200"/>
            <a:ext cy="1643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48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48" name="Shape 48"/>
          <p:cNvCxnSpPr/>
          <p:nvPr/>
        </p:nvCxnSpPr>
        <p:spPr>
          <a:xfrm>
            <a:off y="548639" x="457200"/>
            <a:ext cy="0" cx="82296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49" name="Shape 49"/>
          <p:cNvCxnSpPr/>
          <p:nvPr/>
        </p:nvCxnSpPr>
        <p:spPr>
          <a:xfrm>
            <a:off y="4844510" x="457200"/>
            <a:ext cy="0" cx="822960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50" name="Shape 5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cxnSp>
        <p:nvCxnSpPr>
          <p:cNvPr id="54" name="Shape 54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55" name="Shape 5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9" name="Shape 59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cxnSp>
        <p:nvCxnSpPr>
          <p:cNvPr id="60" name="Shape 60"/>
          <p:cNvCxnSpPr/>
          <p:nvPr/>
        </p:nvCxnSpPr>
        <p:spPr>
          <a:xfrm>
            <a:off y="1524000" x="457200"/>
            <a:ext cy="0" cx="822960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61" name="Shape 6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7"/></Relationships>
</file>

<file path=ppt/slideMasters/_rels/slideMaster2.xml.rels><?xml version="1.0" encoding="UTF-8" standalone="yes"?><Relationships xmlns="http://schemas.openxmlformats.org/package/2006/relationships"><Relationship Target="../slideLayouts/slideLayout8.xml" Type="http://schemas.openxmlformats.org/officeDocument/2006/relationships/slideLayout" Id="rId2"/><Relationship Target="../slideLayouts/slideLayout7.xml" Type="http://schemas.openxmlformats.org/officeDocument/2006/relationships/slideLayout" Id="rId1"/><Relationship Target="../slideLayouts/slideLayout10.xml" Type="http://schemas.openxmlformats.org/officeDocument/2006/relationships/slideLayout" Id="rId4"/><Relationship Target="../slideLayouts/slideLayout9.xml" Type="http://schemas.openxmlformats.org/officeDocument/2006/relationships/slideLayout" Id="rId3"/><Relationship Target="../slideLayouts/slideLayout12.xml" Type="http://schemas.openxmlformats.org/officeDocument/2006/relationships/slideLayout" Id="rId6"/><Relationship Target="../slideLayouts/slideLayout11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None/>
              <a:defRPr b="1" sz="3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3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43" name="Shape 43"/>
          <p:cNvCxnSpPr/>
          <p:nvPr/>
        </p:nvCxnSpPr>
        <p:spPr>
          <a:xfrm>
            <a:off y="6697679" x="457200"/>
            <a:ext cy="0" cx="822960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44" name="Shape 4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dt="0" ftr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0.xml.rels><?xml version="1.0" encoding="UTF-8" standalone="yes"?><Relationships xmlns="http://schemas.openxmlformats.org/package/2006/relationships"><Relationship Target="../notesSlides/notesSlide10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1.xml.rels><?xml version="1.0" encoding="UTF-8" standalone="yes"?><Relationships xmlns="http://schemas.openxmlformats.org/package/2006/relationships"><Relationship Target="../notesSlides/notesSlide10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5.png" Type="http://schemas.openxmlformats.org/officeDocument/2006/relationships/image" Id="rId3"/></Relationships>
</file>

<file path=ppt/slides/_rels/slide102.xml.rels><?xml version="1.0" encoding="UTF-8" standalone="yes"?><Relationships xmlns="http://schemas.openxmlformats.org/package/2006/relationships"><Relationship Target="../notesSlides/notesSlide10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3.xml.rels><?xml version="1.0" encoding="UTF-8" standalone="yes"?><Relationships xmlns="http://schemas.openxmlformats.org/package/2006/relationships"><Relationship Target="../notesSlides/notesSlide10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4.xml.rels><?xml version="1.0" encoding="UTF-8" standalone="yes"?><Relationships xmlns="http://schemas.openxmlformats.org/package/2006/relationships"><Relationship Target="../notesSlides/notesSlide10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6.jpg" Type="http://schemas.openxmlformats.org/officeDocument/2006/relationships/image" Id="rId4"/><Relationship Target="../media/image57.gif" Type="http://schemas.openxmlformats.org/officeDocument/2006/relationships/image" Id="rId3"/></Relationships>
</file>

<file path=ppt/slides/_rels/slide105.xml.rels><?xml version="1.0" encoding="UTF-8" standalone="yes"?><Relationships xmlns="http://schemas.openxmlformats.org/package/2006/relationships"><Relationship Target="../notesSlides/notesSlide10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8.gif" Type="http://schemas.openxmlformats.org/officeDocument/2006/relationships/image" Id="rId3"/></Relationships>
</file>

<file path=ppt/slides/_rels/slide106.xml.rels><?xml version="1.0" encoding="UTF-8" standalone="yes"?><Relationships xmlns="http://schemas.openxmlformats.org/package/2006/relationships"><Relationship Target="../notesSlides/notesSlide10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7.png" Type="http://schemas.openxmlformats.org/officeDocument/2006/relationships/image" Id="rId3"/></Relationships>
</file>

<file path=ppt/slides/_rels/slide107.xml.rels><?xml version="1.0" encoding="UTF-8" standalone="yes"?><Relationships xmlns="http://schemas.openxmlformats.org/package/2006/relationships"><Relationship Target="../notesSlides/notesSlide10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8.png" Type="http://schemas.openxmlformats.org/officeDocument/2006/relationships/image" Id="rId3"/></Relationships>
</file>

<file path=ppt/slides/_rels/slide108.xml.rels><?xml version="1.0" encoding="UTF-8" standalone="yes"?><Relationships xmlns="http://schemas.openxmlformats.org/package/2006/relationships"><Relationship Target="../notesSlides/notesSlide108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63.png" Type="http://schemas.openxmlformats.org/officeDocument/2006/relationships/image" Id="rId3"/></Relationships>
</file>

<file path=ppt/slides/_rels/slide109.xml.rels><?xml version="1.0" encoding="UTF-8" standalone="yes"?><Relationships xmlns="http://schemas.openxmlformats.org/package/2006/relationships"><Relationship Target="../notesSlides/notesSlide109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66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jpg" Type="http://schemas.openxmlformats.org/officeDocument/2006/relationships/image" Id="rId4"/><Relationship Target="../media/image03.jpg" Type="http://schemas.openxmlformats.org/officeDocument/2006/relationships/image" Id="rId3"/><Relationship Target="../media/image05.jpg" Type="http://schemas.openxmlformats.org/officeDocument/2006/relationships/image" Id="rId6"/><Relationship Target="../media/image00.jpg" Type="http://schemas.openxmlformats.org/officeDocument/2006/relationships/image" Id="rId5"/><Relationship Target="../media/image01.png" Type="http://schemas.openxmlformats.org/officeDocument/2006/relationships/image" Id="rId7"/></Relationships>
</file>

<file path=ppt/slides/_rels/slide110.xml.rels><?xml version="1.0" encoding="UTF-8" standalone="yes"?><Relationships xmlns="http://schemas.openxmlformats.org/package/2006/relationships"><Relationship Target="../notesSlides/notesSlide11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64.png" Type="http://schemas.openxmlformats.org/officeDocument/2006/relationships/image" Id="rId3"/></Relationships>
</file>

<file path=ppt/slides/_rels/slide111.xml.rels><?xml version="1.0" encoding="UTF-8" standalone="yes"?><Relationships xmlns="http://schemas.openxmlformats.org/package/2006/relationships"><Relationship Target="../notesSlides/notesSlide11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69.png" Type="http://schemas.openxmlformats.org/officeDocument/2006/relationships/image" Id="rId3"/></Relationships>
</file>

<file path=ppt/slides/_rels/slide112.xml.rels><?xml version="1.0" encoding="UTF-8" standalone="yes"?><Relationships xmlns="http://schemas.openxmlformats.org/package/2006/relationships"><Relationship Target="../notesSlides/notesSlide11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3.xml.rels><?xml version="1.0" encoding="UTF-8" standalone="yes"?><Relationships xmlns="http://schemas.openxmlformats.org/package/2006/relationships"><Relationship Target="../notesSlides/notesSlide113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114.xml.rels><?xml version="1.0" encoding="UTF-8" standalone="yes"?><Relationships xmlns="http://schemas.openxmlformats.org/package/2006/relationships"><Relationship Target="../notesSlides/notesSlide11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70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jpg" Type="http://schemas.openxmlformats.org/officeDocument/2006/relationships/image" Id="rId4"/><Relationship Target="../media/image00.jpg" Type="http://schemas.openxmlformats.org/officeDocument/2006/relationships/image" Id="rId3"/><Relationship Target="../media/image05.jpg" Type="http://schemas.openxmlformats.org/officeDocument/2006/relationships/image" Id="rId6"/><Relationship Target="../media/image02.jpg" Type="http://schemas.openxmlformats.org/officeDocument/2006/relationships/image" Id="rId5"/><Relationship Target="../media/image01.png" Type="http://schemas.openxmlformats.org/officeDocument/2006/relationships/image" Id="rId7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jp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8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8.xml" Type="http://schemas.openxmlformats.org/officeDocument/2006/relationships/slideLayout" Id="rId1"/><Relationship Target="../media/image11.png" Type="http://schemas.openxmlformats.org/officeDocument/2006/relationships/image" Id="rId4"/><Relationship Target="../media/image13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png" Type="http://schemas.openxmlformats.org/officeDocument/2006/relationships/image" Id="rId4"/><Relationship Target="../media/image04.png" Type="http://schemas.openxmlformats.org/officeDocument/2006/relationships/image" Id="rId3"/><Relationship Target="../media/image09.png" Type="http://schemas.openxmlformats.org/officeDocument/2006/relationships/image" Id="rId6"/><Relationship Target="../media/image08.png" Type="http://schemas.openxmlformats.org/officeDocument/2006/relationships/image" Id="rId5"/><Relationship Target="../media/image12.png" Type="http://schemas.openxmlformats.org/officeDocument/2006/relationships/image" Id="rId7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6.xml.rels><?xml version="1.0" encoding="UTF-8" standalone="yes"?><Relationships xmlns="http://schemas.openxmlformats.org/package/2006/relationships"><Relationship Target="../notesSlides/notesSlide4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7.xml.rels><?xml version="1.0" encoding="UTF-8" standalone="yes"?><Relationships xmlns="http://schemas.openxmlformats.org/package/2006/relationships"><Relationship Target="../notesSlides/notesSlide47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48.xml.rels><?xml version="1.0" encoding="UTF-8" standalone="yes"?><Relationships xmlns="http://schemas.openxmlformats.org/package/2006/relationships"><Relationship Target="../notesSlides/notesSlide4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6.jpg" Type="http://schemas.openxmlformats.org/officeDocument/2006/relationships/image" Id="rId3"/></Relationships>
</file>

<file path=ppt/slides/_rels/slide49.xml.rels><?xml version="1.0" encoding="UTF-8" standalone="yes"?><Relationships xmlns="http://schemas.openxmlformats.org/package/2006/relationships"><Relationship Target="../notesSlides/notesSlide4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0.xml.rels><?xml version="1.0" encoding="UTF-8" standalone="yes"?><Relationships xmlns="http://schemas.openxmlformats.org/package/2006/relationships"><Relationship Target="../notesSlides/notesSlide50.xml" Type="http://schemas.openxmlformats.org/officeDocument/2006/relationships/notesSlide" Id="rId2"/><Relationship Target="../slideLayouts/slideLayout3.xml" Type="http://schemas.openxmlformats.org/officeDocument/2006/relationships/slideLayout" Id="rId1"/><Relationship Target="../media/image14.jpg" Type="http://schemas.openxmlformats.org/officeDocument/2006/relationships/image" Id="rId3"/></Relationships>
</file>

<file path=ppt/slides/_rels/slide51.xml.rels><?xml version="1.0" encoding="UTF-8" standalone="yes"?><Relationships xmlns="http://schemas.openxmlformats.org/package/2006/relationships"><Relationship Target="../notesSlides/notesSlide51.xml" Type="http://schemas.openxmlformats.org/officeDocument/2006/relationships/notesSlide" Id="rId2"/><Relationship Target="../slideLayouts/slideLayout3.xml" Type="http://schemas.openxmlformats.org/officeDocument/2006/relationships/slideLayout" Id="rId1"/><Relationship Target="../media/image26.png" Type="http://schemas.openxmlformats.org/officeDocument/2006/relationships/image" Id="rId4"/><Relationship Target="../media/image17.jpg" Type="http://schemas.openxmlformats.org/officeDocument/2006/relationships/image" Id="rId3"/><Relationship Target="../media/image21.png" Type="http://schemas.openxmlformats.org/officeDocument/2006/relationships/image" Id="rId6"/><Relationship Target="../media/image28.png" Type="http://schemas.openxmlformats.org/officeDocument/2006/relationships/image" Id="rId5"/><Relationship Target="../media/image32.png" Type="http://schemas.openxmlformats.org/officeDocument/2006/relationships/image" Id="rId7"/></Relationships>
</file>

<file path=ppt/slides/_rels/slide52.xml.rels><?xml version="1.0" encoding="UTF-8" standalone="yes"?><Relationships xmlns="http://schemas.openxmlformats.org/package/2006/relationships"><Relationship Target="../notesSlides/notesSlide5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3.xml.rels><?xml version="1.0" encoding="UTF-8" standalone="yes"?><Relationships xmlns="http://schemas.openxmlformats.org/package/2006/relationships"><Relationship Target="../notesSlides/notesSlide5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4.xml.rels><?xml version="1.0" encoding="UTF-8" standalone="yes"?><Relationships xmlns="http://schemas.openxmlformats.org/package/2006/relationships"><Relationship Target="../notesSlides/notesSlide5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4"/><Relationship Target="../media/image24.png" Type="http://schemas.openxmlformats.org/officeDocument/2006/relationships/image" Id="rId3"/><Relationship Target="../media/image35.png" Type="http://schemas.openxmlformats.org/officeDocument/2006/relationships/image" Id="rId6"/><Relationship Target="../media/image22.png" Type="http://schemas.openxmlformats.org/officeDocument/2006/relationships/image" Id="rId5"/></Relationships>
</file>

<file path=ppt/slides/_rels/slide55.xml.rels><?xml version="1.0" encoding="UTF-8" standalone="yes"?><Relationships xmlns="http://schemas.openxmlformats.org/package/2006/relationships"><Relationship Target="../notesSlides/notesSlide5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png" Type="http://schemas.openxmlformats.org/officeDocument/2006/relationships/image" Id="rId4"/><Relationship Target="../media/image20.png" Type="http://schemas.openxmlformats.org/officeDocument/2006/relationships/image" Id="rId3"/></Relationships>
</file>

<file path=ppt/slides/_rels/slide56.xml.rels><?xml version="1.0" encoding="UTF-8" standalone="yes"?><Relationships xmlns="http://schemas.openxmlformats.org/package/2006/relationships"><Relationship Target="../notesSlides/notesSlide5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9.png" Type="http://schemas.openxmlformats.org/officeDocument/2006/relationships/image" Id="rId4"/><Relationship Target="../media/image31.png" Type="http://schemas.openxmlformats.org/officeDocument/2006/relationships/image" Id="rId3"/></Relationships>
</file>

<file path=ppt/slides/_rels/slide57.xml.rels><?xml version="1.0" encoding="UTF-8" standalone="yes"?><Relationships xmlns="http://schemas.openxmlformats.org/package/2006/relationships"><Relationship Target="../notesSlides/notesSlide5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8.xml.rels><?xml version="1.0" encoding="UTF-8" standalone="yes"?><Relationships xmlns="http://schemas.openxmlformats.org/package/2006/relationships"><Relationship Target="../notesSlides/notesSlide58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59.xml.rels><?xml version="1.0" encoding="UTF-8" standalone="yes"?><Relationships xmlns="http://schemas.openxmlformats.org/package/2006/relationships"><Relationship Target="../notesSlides/notesSlide59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0.xml.rels><?xml version="1.0" encoding="UTF-8" standalone="yes"?><Relationships xmlns="http://schemas.openxmlformats.org/package/2006/relationships"><Relationship Target="../notesSlides/notesSlide6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1.xml.rels><?xml version="1.0" encoding="UTF-8" standalone="yes"?><Relationships xmlns="http://schemas.openxmlformats.org/package/2006/relationships"><Relationship Target="../notesSlides/notesSlide6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7.gif" Type="http://schemas.openxmlformats.org/officeDocument/2006/relationships/image" Id="rId3"/></Relationships>
</file>

<file path=ppt/slides/_rels/slide62.xml.rels><?xml version="1.0" encoding="UTF-8" standalone="yes"?><Relationships xmlns="http://schemas.openxmlformats.org/package/2006/relationships"><Relationship Target="../notesSlides/notesSlide6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8.png" Type="http://schemas.openxmlformats.org/officeDocument/2006/relationships/image" Id="rId3"/></Relationships>
</file>

<file path=ppt/slides/_rels/slide63.xml.rels><?xml version="1.0" encoding="UTF-8" standalone="yes"?><Relationships xmlns="http://schemas.openxmlformats.org/package/2006/relationships"><Relationship Target="../notesSlides/notesSlide6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0.png" Type="http://schemas.openxmlformats.org/officeDocument/2006/relationships/image" Id="rId3"/></Relationships>
</file>

<file path=ppt/slides/_rels/slide64.xml.rels><?xml version="1.0" encoding="UTF-8" standalone="yes"?><Relationships xmlns="http://schemas.openxmlformats.org/package/2006/relationships"><Relationship Target="../notesSlides/notesSlide6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65.xml.rels><?xml version="1.0" encoding="UTF-8" standalone="yes"?><Relationships xmlns="http://schemas.openxmlformats.org/package/2006/relationships"><Relationship Target="../notesSlides/notesSlide6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4.png" Type="http://schemas.openxmlformats.org/officeDocument/2006/relationships/image" Id="rId3"/></Relationships>
</file>

<file path=ppt/slides/_rels/slide66.xml.rels><?xml version="1.0" encoding="UTF-8" standalone="yes"?><Relationships xmlns="http://schemas.openxmlformats.org/package/2006/relationships"><Relationship Target="../notesSlides/notesSlide66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6.png" Type="http://schemas.openxmlformats.org/officeDocument/2006/relationships/image" Id="rId3"/></Relationships>
</file>

<file path=ppt/slides/_rels/slide67.xml.rels><?xml version="1.0" encoding="UTF-8" standalone="yes"?><Relationships xmlns="http://schemas.openxmlformats.org/package/2006/relationships"><Relationship Target="../notesSlides/notesSlide6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7.png" Type="http://schemas.openxmlformats.org/officeDocument/2006/relationships/image" Id="rId3"/></Relationships>
</file>

<file path=ppt/slides/_rels/slide68.xml.rels><?xml version="1.0" encoding="UTF-8" standalone="yes"?><Relationships xmlns="http://schemas.openxmlformats.org/package/2006/relationships"><Relationship Target="../notesSlides/notesSlide68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1.png" Type="http://schemas.openxmlformats.org/officeDocument/2006/relationships/image" Id="rId3"/></Relationships>
</file>

<file path=ppt/slides/_rels/slide69.xml.rels><?xml version="1.0" encoding="UTF-8" standalone="yes"?><Relationships xmlns="http://schemas.openxmlformats.org/package/2006/relationships"><Relationship Target="../notesSlides/notesSlide69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9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70.xml.rels><?xml version="1.0" encoding="UTF-8" standalone="yes"?><Relationships xmlns="http://schemas.openxmlformats.org/package/2006/relationships"><Relationship Target="../notesSlides/notesSlide7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0.png" Type="http://schemas.openxmlformats.org/officeDocument/2006/relationships/image" Id="rId3"/></Relationships>
</file>

<file path=ppt/slides/_rels/slide71.xml.rels><?xml version="1.0" encoding="UTF-8" standalone="yes"?><Relationships xmlns="http://schemas.openxmlformats.org/package/2006/relationships"><Relationship Target="../notesSlides/notesSlide7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2.png" Type="http://schemas.openxmlformats.org/officeDocument/2006/relationships/image" Id="rId3"/></Relationships>
</file>

<file path=ppt/slides/_rels/slide72.xml.rels><?xml version="1.0" encoding="UTF-8" standalone="yes"?><Relationships xmlns="http://schemas.openxmlformats.org/package/2006/relationships"><Relationship Target="../notesSlides/notesSlide72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6.png" Type="http://schemas.openxmlformats.org/officeDocument/2006/relationships/image" Id="rId4"/><Relationship Target="../media/image43.png" Type="http://schemas.openxmlformats.org/officeDocument/2006/relationships/image" Id="rId3"/></Relationships>
</file>

<file path=ppt/slides/_rels/slide73.xml.rels><?xml version="1.0" encoding="UTF-8" standalone="yes"?><Relationships xmlns="http://schemas.openxmlformats.org/package/2006/relationships"><Relationship Target="../notesSlides/notesSlide7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5.png" Type="http://schemas.openxmlformats.org/officeDocument/2006/relationships/image" Id="rId3"/></Relationships>
</file>

<file path=ppt/slides/_rels/slide74.xml.rels><?xml version="1.0" encoding="UTF-8" standalone="yes"?><Relationships xmlns="http://schemas.openxmlformats.org/package/2006/relationships"><Relationship Target="../notesSlides/notesSlide7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4.png" Type="http://schemas.openxmlformats.org/officeDocument/2006/relationships/image" Id="rId3"/></Relationships>
</file>

<file path=ppt/slides/_rels/slide75.xml.rels><?xml version="1.0" encoding="UTF-8" standalone="yes"?><Relationships xmlns="http://schemas.openxmlformats.org/package/2006/relationships"><Relationship Target="../notesSlides/notesSlide7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7.png" Type="http://schemas.openxmlformats.org/officeDocument/2006/relationships/image" Id="rId3"/></Relationships>
</file>

<file path=ppt/slides/_rels/slide76.xml.rels><?xml version="1.0" encoding="UTF-8" standalone="yes"?><Relationships xmlns="http://schemas.openxmlformats.org/package/2006/relationships"><Relationship Target="../notesSlides/notesSlide7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7.xml.rels><?xml version="1.0" encoding="UTF-8" standalone="yes"?><Relationships xmlns="http://schemas.openxmlformats.org/package/2006/relationships"><Relationship Target="../notesSlides/notesSlide7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8.xml.rels><?xml version="1.0" encoding="UTF-8" standalone="yes"?><Relationships xmlns="http://schemas.openxmlformats.org/package/2006/relationships"><Relationship Target="../notesSlides/notesSlide7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8.png" Type="http://schemas.openxmlformats.org/officeDocument/2006/relationships/image" Id="rId3"/></Relationships>
</file>

<file path=ppt/slides/_rels/slide79.xml.rels><?xml version="1.0" encoding="UTF-8" standalone="yes"?><Relationships xmlns="http://schemas.openxmlformats.org/package/2006/relationships"><Relationship Target="../notesSlides/notesSlide7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0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80.xml.rels><?xml version="1.0" encoding="UTF-8" standalone="yes"?><Relationships xmlns="http://schemas.openxmlformats.org/package/2006/relationships"><Relationship Target="../notesSlides/notesSlide8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1.xml.rels><?xml version="1.0" encoding="UTF-8" standalone="yes"?><Relationships xmlns="http://schemas.openxmlformats.org/package/2006/relationships"><Relationship Target="../notesSlides/notesSlide8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2.xml.rels><?xml version="1.0" encoding="UTF-8" standalone="yes"?><Relationships xmlns="http://schemas.openxmlformats.org/package/2006/relationships"><Relationship Target="../notesSlides/notesSlide82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83.xml.rels><?xml version="1.0" encoding="UTF-8" standalone="yes"?><Relationships xmlns="http://schemas.openxmlformats.org/package/2006/relationships"><Relationship Target="../notesSlides/notesSlide8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1.png" Type="http://schemas.openxmlformats.org/officeDocument/2006/relationships/image" Id="rId3"/></Relationships>
</file>

<file path=ppt/slides/_rels/slide84.xml.rels><?xml version="1.0" encoding="UTF-8" standalone="yes"?><Relationships xmlns="http://schemas.openxmlformats.org/package/2006/relationships"><Relationship Target="../notesSlides/notesSlide8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2.png" Type="http://schemas.openxmlformats.org/officeDocument/2006/relationships/image" Id="rId3"/></Relationships>
</file>

<file path=ppt/slides/_rels/slide85.xml.rels><?xml version="1.0" encoding="UTF-8" standalone="yes"?><Relationships xmlns="http://schemas.openxmlformats.org/package/2006/relationships"><Relationship Target="../notesSlides/notesSlide8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9.png" Type="http://schemas.openxmlformats.org/officeDocument/2006/relationships/image" Id="rId3"/></Relationships>
</file>

<file path=ppt/slides/_rels/slide86.xml.rels><?xml version="1.0" encoding="UTF-8" standalone="yes"?><Relationships xmlns="http://schemas.openxmlformats.org/package/2006/relationships"><Relationship Target="../notesSlides/notesSlide86.xml" Type="http://schemas.openxmlformats.org/officeDocument/2006/relationships/notesSlide" Id="rId2"/><Relationship Target="../slideLayouts/slideLayout3.xml" Type="http://schemas.openxmlformats.org/officeDocument/2006/relationships/slideLayout" Id="rId1"/></Relationships>
</file>

<file path=ppt/slides/_rels/slide87.xml.rels><?xml version="1.0" encoding="UTF-8" standalone="yes"?><Relationships xmlns="http://schemas.openxmlformats.org/package/2006/relationships"><Relationship Target="../notesSlides/notesSlide8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9.png" Type="http://schemas.openxmlformats.org/officeDocument/2006/relationships/image" Id="rId4"/><Relationship Target="../media/image54.png" Type="http://schemas.openxmlformats.org/officeDocument/2006/relationships/image" Id="rId3"/></Relationships>
</file>

<file path=ppt/slides/_rels/slide88.xml.rels><?xml version="1.0" encoding="UTF-8" standalone="yes"?><Relationships xmlns="http://schemas.openxmlformats.org/package/2006/relationships"><Relationship Target="../notesSlides/notesSlide8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3.png" Type="http://schemas.openxmlformats.org/officeDocument/2006/relationships/image" Id="rId4"/><Relationship Target="../media/image55.png" Type="http://schemas.openxmlformats.org/officeDocument/2006/relationships/image" Id="rId3"/></Relationships>
</file>

<file path=ppt/slides/_rels/slide89.xml.rels><?xml version="1.0" encoding="UTF-8" standalone="yes"?><Relationships xmlns="http://schemas.openxmlformats.org/package/2006/relationships"><Relationship Target="../notesSlides/notesSlide8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9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0.xml.rels><?xml version="1.0" encoding="UTF-8" standalone="yes"?><Relationships xmlns="http://schemas.openxmlformats.org/package/2006/relationships"><Relationship Target="../notesSlides/notesSlide90.xml" Type="http://schemas.openxmlformats.org/officeDocument/2006/relationships/notesSlide" Id="rId2"/><Relationship Target="../slideLayouts/slideLayout4.xml" Type="http://schemas.openxmlformats.org/officeDocument/2006/relationships/slideLayout" Id="rId1"/><Relationship Target="../media/image60.png" Type="http://schemas.openxmlformats.org/officeDocument/2006/relationships/image" Id="rId3"/></Relationships>
</file>

<file path=ppt/slides/_rels/slide91.xml.rels><?xml version="1.0" encoding="UTF-8" standalone="yes"?><Relationships xmlns="http://schemas.openxmlformats.org/package/2006/relationships"><Relationship Target="../notesSlides/notesSlide91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92.xml.rels><?xml version="1.0" encoding="UTF-8" standalone="yes"?><Relationships xmlns="http://schemas.openxmlformats.org/package/2006/relationships"><Relationship Target="../notesSlides/notesSlide9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3.xml.rels><?xml version="1.0" encoding="UTF-8" standalone="yes"?><Relationships xmlns="http://schemas.openxmlformats.org/package/2006/relationships"><Relationship Target="../notesSlides/notesSlide9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4.xml.rels><?xml version="1.0" encoding="UTF-8" standalone="yes"?><Relationships xmlns="http://schemas.openxmlformats.org/package/2006/relationships"><Relationship Target="../notesSlides/notesSlide9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5.xml.rels><?xml version="1.0" encoding="UTF-8" standalone="yes"?><Relationships xmlns="http://schemas.openxmlformats.org/package/2006/relationships"><Relationship Target="../notesSlides/notesSlide95.xml" Type="http://schemas.openxmlformats.org/officeDocument/2006/relationships/notesSlide" Id="rId2"/><Relationship Target="../slideLayouts/slideLayout8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96.xml.rels><?xml version="1.0" encoding="UTF-8" standalone="yes"?><Relationships xmlns="http://schemas.openxmlformats.org/package/2006/relationships"><Relationship Target="../notesSlides/notesSlide96.xml" Type="http://schemas.openxmlformats.org/officeDocument/2006/relationships/notesSlide" Id="rId2"/><Relationship Target="../slideLayouts/slideLayout8.xml" Type="http://schemas.openxmlformats.org/officeDocument/2006/relationships/slideLayout" Id="rId1"/><Relationship Target="../media/image11.png" Type="http://schemas.openxmlformats.org/officeDocument/2006/relationships/image" Id="rId4"/><Relationship Target="../media/image13.png" Type="http://schemas.openxmlformats.org/officeDocument/2006/relationships/image" Id="rId3"/></Relationships>
</file>

<file path=ppt/slides/_rels/slide97.xml.rels><?xml version="1.0" encoding="UTF-8" standalone="yes"?><Relationships xmlns="http://schemas.openxmlformats.org/package/2006/relationships"><Relationship Target="../notesSlides/notesSlide9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52.png" Type="http://schemas.openxmlformats.org/officeDocument/2006/relationships/image" Id="rId4"/><Relationship Target="../media/image51.jpg" Type="http://schemas.openxmlformats.org/officeDocument/2006/relationships/image" Id="rId3"/><Relationship Target="../media/image10.png" Type="http://schemas.openxmlformats.org/officeDocument/2006/relationships/image" Id="rId5"/></Relationships>
</file>

<file path=ppt/slides/_rels/slide98.xml.rels><?xml version="1.0" encoding="UTF-8" standalone="yes"?><Relationships xmlns="http://schemas.openxmlformats.org/package/2006/relationships"><Relationship Target="../notesSlides/notesSlide98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99.xml.rels><?xml version="1.0" encoding="UTF-8" standalone="yes"?><Relationships xmlns="http://schemas.openxmlformats.org/package/2006/relationships"><Relationship Target="../notesSlides/notesSlide9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Pre-Presentation Notes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-419"/>
              <a:t>Slides and presentation materials are available online at: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>
              <a:spcBef>
                <a:spcPts val="0"/>
              </a:spcBef>
              <a:buNone/>
            </a:pPr>
            <a:r>
              <a:rPr b="1" sz="3600" lang="es-419"/>
              <a:t>karlwiegand.com/defense</a:t>
            </a:r>
          </a:p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Functional Definitions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Target users are primarily non-speaking and may have upper limb motor impairments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Target users may also have developing literacy or language impairments</a:t>
            </a:r>
          </a:p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0" name="Shape 8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1" name="Shape 89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Sem-Grams: Overview of Results</a:t>
            </a:r>
          </a:p>
        </p:txBody>
      </p:sp>
      <p:graphicFrame>
        <p:nvGraphicFramePr>
          <p:cNvPr id="892" name="Shape 892"/>
          <p:cNvGraphicFramePr/>
          <p:nvPr/>
        </p:nvGraphicFramePr>
        <p:xfrm>
          <a:off y="2255838" x="42255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{522536A3-3806-4C2E-8A1E-8B0B41FC4BB7}</a:tableStyleId>
              </a:tblPr>
              <a:tblGrid>
                <a:gridCol w="3391200"/>
                <a:gridCol w="1313525"/>
                <a:gridCol w="1154775"/>
                <a:gridCol w="1241350"/>
                <a:gridCol w="1198050"/>
              </a:tblGrid>
              <a:tr h="86925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N1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N2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S1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S2</a:t>
                      </a:r>
                    </a:p>
                  </a:txBody>
                  <a:tcPr marR="91425" marB="91425" marT="91425" anchor="ctr" marL="91425"/>
                </a:tc>
              </a:tr>
              <a:tr h="869250"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# of Sentences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2000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2000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2000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2000</a:t>
                      </a:r>
                    </a:p>
                  </a:txBody>
                  <a:tcPr marR="91425" marB="91425" marT="91425" anchor="ctr" marL="91425"/>
                </a:tc>
              </a:tr>
              <a:tr h="895250"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# Predicted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647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649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435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435</a:t>
                      </a:r>
                    </a:p>
                  </a:txBody>
                  <a:tcPr marR="91425" marB="91425" marT="91425" anchor="ctr" marL="91425"/>
                </a:tc>
              </a:tr>
              <a:tr h="869250"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spcBef>
                          <a:spcPts val="0"/>
                        </a:spcBef>
                        <a:buNone/>
                      </a:pPr>
                      <a:r>
                        <a:rPr b="1" sz="3000" lang="es-419"/>
                        <a:t>Average Score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16.26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19.70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9.04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3000" lang="es-419"/>
                        <a:t>12.67</a:t>
                      </a:r>
                    </a:p>
                  </a:txBody>
                  <a:tcPr marR="91425" marB="91425" marT="91425" anchor="ctr" marL="91425"/>
                </a:tc>
              </a:tr>
            </a:tbl>
          </a:graphicData>
        </a:graphic>
      </p:graphicFrame>
      <p:sp>
        <p:nvSpPr>
          <p:cNvPr id="893" name="Shape 89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7" name="Shape 8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8" name="Shape 89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Sem-Grams: Performance</a:t>
            </a:r>
          </a:p>
        </p:txBody>
      </p:sp>
      <p:pic>
        <p:nvPicPr>
          <p:cNvPr id="899" name="Shape 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11050" x="580862"/>
            <a:ext cy="4985149" cx="7982274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Shape 90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4" name="Shape 9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5" name="Shape 90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Context: Method Details</a:t>
            </a:r>
          </a:p>
        </p:txBody>
      </p:sp>
      <p:graphicFrame>
        <p:nvGraphicFramePr>
          <p:cNvPr id="906" name="Shape 906"/>
          <p:cNvGraphicFramePr/>
          <p:nvPr/>
        </p:nvGraphicFramePr>
        <p:xfrm>
          <a:off y="1623700" x="5337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{FD017FB5-61DC-43A6-AAB3-62948F75EEE7}</a:tableStyleId>
              </a:tblPr>
              <a:tblGrid>
                <a:gridCol w="2692200"/>
                <a:gridCol w="2692200"/>
                <a:gridCol w="2692200"/>
              </a:tblGrid>
              <a:tr h="4388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Predictor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Blog Authorship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Yelp</a:t>
                      </a:r>
                    </a:p>
                  </a:txBody>
                  <a:tcPr marR="91425" marB="91425" marT="91425" anchor="ctr" marL="91425"/>
                </a:tc>
              </a:tr>
              <a:tr h="3697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26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-</a:t>
                      </a:r>
                    </a:p>
                  </a:txBody>
                  <a:tcPr marR="91425" marB="91425" marT="91425" anchor="ctr" marL="91425"/>
                </a:tc>
              </a:tr>
              <a:tr h="3697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Gender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2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-</a:t>
                      </a:r>
                    </a:p>
                  </a:txBody>
                  <a:tcPr marR="91425" marB="91425" marT="91425" anchor="ctr" marL="91425"/>
                </a:tc>
              </a:tr>
              <a:tr h="3697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Day of the Week (DOW)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7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7</a:t>
                      </a:r>
                    </a:p>
                  </a:txBody>
                  <a:tcPr marR="91425" marB="91425" marT="91425" anchor="ctr" marL="91425"/>
                </a:tc>
              </a:tr>
              <a:tr h="3697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Day of the Month (DOM)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31 (4)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31 (4)</a:t>
                      </a:r>
                    </a:p>
                  </a:txBody>
                  <a:tcPr marR="91425" marB="91425" marT="91425" anchor="ctr" marL="91425"/>
                </a:tc>
              </a:tr>
              <a:tr h="3682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Month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12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12</a:t>
                      </a:r>
                    </a:p>
                  </a:txBody>
                  <a:tcPr marR="91425" marB="91425" marT="91425" anchor="ctr" marL="91425"/>
                </a:tc>
              </a:tr>
              <a:tr h="3682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City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-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119</a:t>
                      </a:r>
                    </a:p>
                  </a:txBody>
                  <a:tcPr marR="91425" marB="91425" marT="91425" anchor="ctr" marL="91425"/>
                </a:tc>
              </a:tr>
              <a:tr h="3682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State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-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16</a:t>
                      </a:r>
                    </a:p>
                  </a:txBody>
                  <a:tcPr marR="91425" marB="91425" marT="91425" anchor="ctr" marL="91425"/>
                </a:tc>
              </a:tr>
            </a:tbl>
          </a:graphicData>
        </a:graphic>
      </p:graphicFrame>
      <p:sp>
        <p:nvSpPr>
          <p:cNvPr id="907" name="Shape 907"/>
          <p:cNvSpPr txBox="1"/>
          <p:nvPr>
            <p:ph idx="1" type="body"/>
          </p:nvPr>
        </p:nvSpPr>
        <p:spPr>
          <a:xfrm>
            <a:off y="5424975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Average of 18 unique contexts per author in Blog Authorship and 4 in Yelp Dataset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908" name="Shape 90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2" name="Shape 9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3" name="Shape 91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MoGUI: Observations</a:t>
            </a:r>
          </a:p>
        </p:txBody>
      </p:sp>
      <p:sp>
        <p:nvSpPr>
          <p:cNvPr id="914" name="Shape 91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Varied tablet and hand/arm positions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Tablet being held, flat/tilted on lap, on desk, tilted on table, held in wheelchair mount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Use of fingers, thumb, stylus, and knuckles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Ghost tapping, spastic tapping, stylus friction, and finger humidity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Repeated margin activation and triggering of Google Now functionality</a:t>
            </a:r>
          </a:p>
        </p:txBody>
      </p:sp>
      <p:sp>
        <p:nvSpPr>
          <p:cNvPr id="915" name="Shape 91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9" name="Shape 9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0" name="Shape 92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Brain-Computer Interfaces (BCI)</a:t>
            </a:r>
          </a:p>
        </p:txBody>
      </p:sp>
      <p:pic>
        <p:nvPicPr>
          <p:cNvPr id="921" name="Shape 9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237518" x="457200"/>
            <a:ext cy="3697063" cx="370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81000" x="4876800"/>
            <a:ext cy="4610100" cx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y="6235625" x="457200"/>
            <a:ext cy="407100" cx="2312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s-419">
                <a:solidFill>
                  <a:schemeClr val="dk1"/>
                </a:solidFill>
              </a:rPr>
              <a:t>http://www.emotiv.com/</a:t>
            </a:r>
          </a:p>
          <a:p>
            <a:pPr rtl="0" lvl="0">
              <a:spcBef>
                <a:spcPts val="0"/>
              </a:spcBef>
              <a:buNone/>
            </a:pPr>
            <a:r>
              <a:rPr sz="1200" lang="es-419">
                <a:solidFill>
                  <a:schemeClr val="dk1"/>
                </a:solidFill>
              </a:rPr>
              <a:t>http://www.neurosky.com/</a:t>
            </a:r>
          </a:p>
        </p:txBody>
      </p:sp>
      <p:sp>
        <p:nvSpPr>
          <p:cNvPr id="924" name="Shape 92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8" name="Shape 9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9" name="Shape 92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 P300 Wave</a:t>
            </a:r>
          </a:p>
        </p:txBody>
      </p:sp>
      <p:pic>
        <p:nvPicPr>
          <p:cNvPr id="930" name="Shape 9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70473" x="2129775"/>
            <a:ext cy="4963251" cx="4884448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Shape 93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5" name="Shape 9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6" name="Shape 93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Complexity vs. Real Estate</a:t>
            </a:r>
          </a:p>
        </p:txBody>
      </p:sp>
      <p:pic>
        <p:nvPicPr>
          <p:cNvPr id="937" name="Shape 9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41773" x="521575"/>
            <a:ext cy="4564874" cx="81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Shape 93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2" name="Shape 9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3" name="Shape 94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RSVP-iconCHAT: Construction Time</a:t>
            </a:r>
          </a:p>
        </p:txBody>
      </p:sp>
      <p:pic>
        <p:nvPicPr>
          <p:cNvPr id="944" name="Shape 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02001" x="457200"/>
            <a:ext cy="4762214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Shape 94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9" name="Shape 9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50" name="Shape 9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Shape 95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5" name="Shape 9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56" name="Shape 9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Shape 95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Types of AAC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19475" x="811800"/>
            <a:ext cy="2025875" cx="2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37900" x="5371175"/>
            <a:ext cy="1989025" cx="279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y="3728775" x="988792"/>
            <a:ext cy="289800" cx="2439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Physical Boards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y="3728775" x="5541912"/>
            <a:ext cy="289800" cx="2439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Electronic Systems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252250" x="5359799"/>
            <a:ext cy="2091825" cx="2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280617" x="803100"/>
            <a:ext cy="2035096" cx="2811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y="6315714" x="811792"/>
            <a:ext cy="302400" cx="2793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Letter-Based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y="6315714" x="5364912"/>
            <a:ext cy="302400" cx="2793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Icon-Based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y="4252250" x="457200"/>
            <a:ext cy="2365875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1" name="Shape 9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62" name="Shape 9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Shape 96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7" name="Shape 9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68" name="Shape 9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Shape 96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3" name="Shape 9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4" name="Shape 97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RSVP-iconCHAT: Feedback</a:t>
            </a:r>
          </a:p>
        </p:txBody>
      </p:sp>
      <p:sp>
        <p:nvSpPr>
          <p:cNvPr id="975" name="Shape 97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All users get restless w/ alphabetic ordering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Even alphabetic ordering can be surprising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All users with SMI asked about other switches and multi-modal methods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All users favorably mentioned the automatic syntax generation/modification</a:t>
            </a:r>
          </a:p>
        </p:txBody>
      </p:sp>
      <p:sp>
        <p:nvSpPr>
          <p:cNvPr id="976" name="Shape 97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0" name="Shape 9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1" name="Shape 98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5" name="Shape 9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86" name="Shape 9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6857999" cx="9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Shape 98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Types of AAC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252250" x="5359799"/>
            <a:ext cy="2091825" cx="2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19475" x="811800"/>
            <a:ext cy="2025875" cx="2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737900" x="5371175"/>
            <a:ext cy="1989025" cx="27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280617" x="803100"/>
            <a:ext cy="2035096" cx="2811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y="3728775" x="988792"/>
            <a:ext cy="289800" cx="2439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Physical Boards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y="3728775" x="5541912"/>
            <a:ext cy="289800" cx="2439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Electronic Systems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y="6315714" x="811792"/>
            <a:ext cy="302400" cx="2793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Letter-Based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y="6315714" x="5364912"/>
            <a:ext cy="302400" cx="2793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Icon-Based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y="1652012" x="457200"/>
            <a:ext cy="2365875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On Speed of Communication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s-419"/>
              <a:t>Speech is often </a:t>
            </a:r>
            <a:r>
              <a:rPr u="sng" b="1" lang="es-419"/>
              <a:t>150 - 200</a:t>
            </a:r>
            <a:r>
              <a:rPr lang="es-419"/>
              <a:t> words per minute</a:t>
            </a:r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s-419"/>
              <a:t>[Beasley and Maki, 1976]</a:t>
            </a:r>
            <a:br>
              <a:rPr lang="es-419"/>
            </a:br>
          </a:p>
          <a:p>
            <a:pPr algn="ctr" rtl="0" lvl="0">
              <a:spcBef>
                <a:spcPts val="0"/>
              </a:spcBef>
              <a:buNone/>
            </a:pPr>
            <a:r>
              <a:rPr lang="es-419"/>
              <a:t>vs.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s-419"/>
              <a:t>Typical AAC is </a:t>
            </a:r>
            <a:r>
              <a:rPr u="sng" b="1" lang="es-419"/>
              <a:t>&lt; 20</a:t>
            </a:r>
            <a:r>
              <a:rPr lang="es-419"/>
              <a:t> words per minute</a:t>
            </a:r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s-419"/>
              <a:t>[Higginbotham et al, 2007]</a:t>
            </a:r>
          </a:p>
        </p:txBody>
      </p:sp>
      <p:sp>
        <p:nvSpPr>
          <p:cNvPr id="177" name="Shape 17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Modern AAC Application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80600" x="1208637"/>
            <a:ext cy="5052275" cx="672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 Problem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42925" x="457200"/>
            <a:ext cy="2203200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What is the Goal?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Make AAC more intelligent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"Intelligent" meaning:</a:t>
            </a:r>
            <a:br>
              <a:rPr lang="es-419"/>
            </a:br>
          </a:p>
          <a:p>
            <a:pPr rtl="0" lvl="2" indent="-419100" marL="137160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sz="3000" lang="es-419"/>
              <a:t>User-specific</a:t>
            </a:r>
            <a:br>
              <a:rPr sz="3000" lang="es-419"/>
            </a:br>
          </a:p>
          <a:p>
            <a:pPr rtl="0" lvl="2" indent="-419100" marL="137160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sz="3000" lang="es-419"/>
              <a:t>Adaptive</a:t>
            </a:r>
            <a:br>
              <a:rPr sz="3000" lang="es-419"/>
            </a:br>
          </a:p>
          <a:p>
            <a:pPr rtl="0" lvl="2" indent="-419100" marL="137160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sz="3000" lang="es-419"/>
              <a:t>Context-sensitive</a:t>
            </a:r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How?</a:t>
            </a:r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By addressing some common assumptions:</a:t>
            </a:r>
            <a:br>
              <a:rPr lang="es-419"/>
            </a:b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Prescribed Order</a:t>
            </a:r>
            <a:br>
              <a:rPr lang="es-419"/>
            </a:b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Intended Set</a:t>
            </a:r>
            <a:br>
              <a:rPr lang="es-419"/>
            </a:b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Discrete Entry</a:t>
            </a:r>
          </a:p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Assumption 1: Prescribed Order</a:t>
            </a: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Users will select items in a specific order, such as the syntactically "correct" one.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Users do not always select items in expected order </a:t>
            </a:r>
            <a:r>
              <a:rPr sz="1800" lang="es-419"/>
              <a:t>[Van Balkom and Donker-Gimbrere, 1996]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Using AAC devices is slow </a:t>
            </a:r>
            <a:r>
              <a:rPr sz="1800" lang="es-419"/>
              <a:t>[Beukelman et al, 1989; Todman, 2000; Higginbotham et al, 2007]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Assumptions of diminished capacity</a:t>
            </a:r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Assumption 2: Intended Set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Users will select exactly the items that are desired -- no fewer or more.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Motor and cognitive impairments may result in missing or additional selections </a:t>
            </a:r>
            <a:r>
              <a:rPr sz="1800" lang="es-419"/>
              <a:t>[Ball, 2004]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Letter-based text entry systems detect accidental and missing selections</a:t>
            </a:r>
          </a:p>
        </p:txBody>
      </p:sp>
      <p:sp>
        <p:nvSpPr>
          <p:cNvPr id="219" name="Shape 21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 txBox="1"/>
          <p:nvPr>
            <p:ph type="ctrTitle"/>
          </p:nvPr>
        </p:nvSpPr>
        <p:spPr>
          <a:xfrm>
            <a:off y="751679" x="457200"/>
            <a:ext cy="40124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-419"/>
              <a:t>Disambiguation of </a:t>
            </a:r>
          </a:p>
          <a:p>
            <a:pPr rtl="0">
              <a:spcBef>
                <a:spcPts val="0"/>
              </a:spcBef>
              <a:buNone/>
            </a:pPr>
            <a:r>
              <a:rPr lang="es-419"/>
              <a:t>Imprecise User Input </a:t>
            </a:r>
          </a:p>
          <a:p>
            <a:pPr rtl="0">
              <a:spcBef>
                <a:spcPts val="0"/>
              </a:spcBef>
              <a:buNone/>
            </a:pPr>
            <a:r>
              <a:rPr lang="es-419"/>
              <a:t>Through Intelligent </a:t>
            </a:r>
          </a:p>
          <a:p>
            <a:pPr>
              <a:spcBef>
                <a:spcPts val="0"/>
              </a:spcBef>
              <a:buNone/>
            </a:pPr>
            <a:r>
              <a:rPr lang="es-419"/>
              <a:t>Assistive Communication</a:t>
            </a:r>
          </a:p>
        </p:txBody>
      </p:sp>
      <p:sp>
        <p:nvSpPr>
          <p:cNvPr id="82" name="Shape 82"/>
          <p:cNvSpPr txBox="1"/>
          <p:nvPr>
            <p:ph idx="1" type="subTitle"/>
          </p:nvPr>
        </p:nvSpPr>
        <p:spPr>
          <a:xfrm>
            <a:off y="4955200" x="4648850"/>
            <a:ext cy="1643400" cx="40379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s-419"/>
              <a:t>Karl Wiegand</a:t>
            </a:r>
          </a:p>
          <a:p>
            <a:pPr rtl="0">
              <a:spcBef>
                <a:spcPts val="0"/>
              </a:spcBef>
              <a:buNone/>
            </a:pPr>
            <a:r>
              <a:rPr b="1" lang="es-419"/>
              <a:t>Northeastern University</a:t>
            </a:r>
          </a:p>
          <a:p>
            <a:pPr rtl="0">
              <a:spcBef>
                <a:spcPts val="0"/>
              </a:spcBef>
              <a:buNone/>
            </a:pPr>
            <a:r>
              <a:rPr b="1" lang="es-419"/>
              <a:t>Boston, MA USA</a:t>
            </a:r>
          </a:p>
          <a:p>
            <a:pPr>
              <a:spcBef>
                <a:spcPts val="0"/>
              </a:spcBef>
              <a:buNone/>
            </a:pPr>
            <a:r>
              <a:rPr lang="es-419"/>
              <a:t>December 2014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160822" x="3101458"/>
            <a:ext cy="1232135" cx="124513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Assumption 3: Discrete Entry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Users will make discrete movements or selections, either physically or with a cursor.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Some letter-based systems have started to remove this assumption </a:t>
            </a:r>
            <a:r>
              <a:rPr sz="1800" lang="es-419"/>
              <a:t>[Goldberg, 1997; Kristensson and Zhai, 2004; Kushler and Marsden, 2008; Rashid and Smith, 2008]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Many input signals are naturally continuous</a:t>
            </a:r>
          </a:p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 Goal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y="1642925" x="457200"/>
            <a:ext cy="2203200" cx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245225" x="631062"/>
            <a:ext cy="2203200" cx="788187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9" name="Shape 239"/>
          <p:cNvSpPr txBox="1"/>
          <p:nvPr>
            <p:ph type="ctrTitle"/>
          </p:nvPr>
        </p:nvSpPr>
        <p:spPr>
          <a:xfrm>
            <a:off y="1589875" x="457200"/>
            <a:ext cy="25779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3000" lang="es-419"/>
              <a:t>Part 2: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0" sz="3000"/>
          </a:p>
          <a:p>
            <a:pPr rtl="0">
              <a:spcBef>
                <a:spcPts val="0"/>
              </a:spcBef>
              <a:buNone/>
            </a:pPr>
            <a:r>
              <a:rPr lang="es-419"/>
              <a:t>Theoretical </a:t>
            </a:r>
          </a:p>
          <a:p>
            <a:pPr rtl="0" lvl="0">
              <a:spcBef>
                <a:spcPts val="0"/>
              </a:spcBef>
              <a:buNone/>
            </a:pPr>
            <a:r>
              <a:rPr lang="es-419"/>
              <a:t>Contributions</a:t>
            </a:r>
          </a:p>
        </p:txBody>
      </p:sp>
      <p:sp>
        <p:nvSpPr>
          <p:cNvPr id="240" name="Shape 24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246" name="Shape 246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 i="1"/>
              <a:t>Semantic Frames</a:t>
            </a:r>
            <a:r>
              <a:rPr sz="3000" lang="es-419"/>
              <a:t>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Contextual Prediction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Personalized Interaction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Prescribed Order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Intended Set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Entry</a:t>
            </a:r>
          </a:p>
        </p:txBody>
      </p:sp>
      <p:sp>
        <p:nvSpPr>
          <p:cNvPr id="253" name="Shape 253"/>
          <p:cNvSpPr/>
          <p:nvPr/>
        </p:nvSpPr>
        <p:spPr>
          <a:xfrm>
            <a:off y="4002000" x="3979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/>
        </p:nvSpPr>
        <p:spPr>
          <a:xfrm>
            <a:off y="5541000" x="4360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261" name="Shape 261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 i="1"/>
              <a:t>Semantic Frames</a:t>
            </a:r>
            <a:r>
              <a:rPr sz="3000" lang="es-419"/>
              <a:t>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Contextual Prediction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Personalized Interaction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Prescribed Order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Intended Set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Entry</a:t>
            </a:r>
          </a:p>
        </p:txBody>
      </p:sp>
      <p:sp>
        <p:nvSpPr>
          <p:cNvPr id="268" name="Shape 268"/>
          <p:cNvSpPr/>
          <p:nvPr/>
        </p:nvSpPr>
        <p:spPr>
          <a:xfrm>
            <a:off y="4002000" x="3979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y="5541000" x="4360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y="1908850" x="457325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y="1837000" x="543925"/>
            <a:ext cy="1447200" cx="8056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Addressing Prescribed Order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Statistical MT </a:t>
            </a:r>
            <a:r>
              <a:rPr sz="1800" lang="es-419"/>
              <a:t>[Soricut and Marcu, 2006]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Semantic frames, CxG, and PAS </a:t>
            </a:r>
            <a:r>
              <a:rPr sz="1800" lang="es-419"/>
              <a:t>[Fillmore, 1976]</a:t>
            </a:r>
          </a:p>
          <a:p>
            <a:pPr algn="ctr" rtl="0">
              <a:spcBef>
                <a:spcPts val="0"/>
              </a:spcBef>
              <a:buNone/>
            </a:pPr>
            <a:r>
              <a:t/>
            </a:r>
            <a:endParaRPr sz="2400">
              <a:latin typeface="Consolas"/>
              <a:ea typeface="Consolas"/>
              <a:cs typeface="Consolas"/>
              <a:sym typeface="Consolas"/>
            </a:endParaRPr>
          </a:p>
          <a:p>
            <a:pPr algn="ctr" rtl="0" lvl="0">
              <a:spcBef>
                <a:spcPts val="0"/>
              </a:spcBef>
              <a:buNone/>
            </a:pPr>
            <a:r>
              <a:rPr sz="2400" lang="es-419">
                <a:latin typeface="Consolas"/>
                <a:ea typeface="Consolas"/>
                <a:cs typeface="Consolas"/>
                <a:sym typeface="Consolas"/>
              </a:rPr>
              <a:t>Give ( </a:t>
            </a:r>
            <a:r>
              <a:rPr sz="2400" lang="es-419" i="1">
                <a:latin typeface="Consolas"/>
                <a:ea typeface="Consolas"/>
                <a:cs typeface="Consolas"/>
                <a:sym typeface="Consolas"/>
              </a:rPr>
              <a:t>Agent</a:t>
            </a:r>
            <a:r>
              <a:rPr sz="2400" lang="es-419"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sz="2400" lang="es-419" i="1">
                <a:latin typeface="Consolas"/>
                <a:ea typeface="Consolas"/>
                <a:cs typeface="Consolas"/>
                <a:sym typeface="Consolas"/>
              </a:rPr>
              <a:t>Object</a:t>
            </a:r>
            <a:r>
              <a:rPr sz="2400" lang="es-419"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sz="2400" lang="es-419" i="1">
                <a:latin typeface="Consolas"/>
                <a:ea typeface="Consolas"/>
                <a:cs typeface="Consolas"/>
                <a:sym typeface="Consolas"/>
              </a:rPr>
              <a:t>Beneficiary </a:t>
            </a:r>
            <a:r>
              <a:rPr sz="2400" lang="es-419"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WordNet, FrameNet, "Read the Web" (NELL), Groningen Meaning Bank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Computationally intense to obtain statistics</a:t>
            </a:r>
          </a:p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Motivating Questions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Can we create a simple and fast language model for use with semantic frames?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Current completion and prediction strategies rely on syntactic order and word distance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N-grams, s-grams, skip-grams, CVSMs, etc.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Compansion </a:t>
            </a:r>
            <a:r>
              <a:rPr sz="1800" lang="es-419"/>
              <a:t>[McCoy et al, 1998]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Memory-based LMs </a:t>
            </a:r>
            <a:r>
              <a:rPr sz="1800" lang="es-419"/>
              <a:t>[Van Den Bosch and Berck, 2009]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Can utterances be predicted/completed without assuming order and distance?</a:t>
            </a:r>
          </a:p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Motivating Examples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s-419"/>
              <a:t>Prior Input:</a:t>
            </a:r>
            <a:r>
              <a:rPr lang="es-419"/>
              <a:t> play, video games, i, brother</a:t>
            </a:r>
          </a:p>
          <a:p>
            <a:pPr rtl="0" lvl="0">
              <a:spcBef>
                <a:spcPts val="0"/>
              </a:spcBef>
              <a:buNone/>
            </a:pPr>
            <a:r>
              <a:rPr b="1" lang="es-419"/>
              <a:t>Output:</a:t>
            </a:r>
            <a:r>
              <a:rPr lang="es-419"/>
              <a:t> "My brother and I play video games."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b="1" lang="es-419"/>
              <a:t>Prior Input:</a:t>
            </a:r>
            <a:r>
              <a:rPr lang="es-419"/>
              <a:t> play, chess, i, dad</a:t>
            </a:r>
          </a:p>
          <a:p>
            <a:pPr rtl="0" lvl="0">
              <a:spcBef>
                <a:spcPts val="0"/>
              </a:spcBef>
              <a:buNone/>
            </a:pPr>
            <a:r>
              <a:rPr b="1" lang="es-419"/>
              <a:t>Output:</a:t>
            </a:r>
            <a:r>
              <a:rPr lang="es-419"/>
              <a:t> "I play chess with my dad."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b="1" lang="es-419"/>
              <a:t>Input:</a:t>
            </a:r>
            <a:r>
              <a:rPr lang="es-419"/>
              <a:t> i, brother, ...</a:t>
            </a:r>
          </a:p>
          <a:p>
            <a:pPr rtl="0" lvl="0">
              <a:spcBef>
                <a:spcPts val="0"/>
              </a:spcBef>
              <a:buNone/>
            </a:pPr>
            <a:r>
              <a:rPr b="1" lang="es-419"/>
              <a:t>Output:</a:t>
            </a:r>
            <a:r>
              <a:rPr lang="es-419"/>
              <a:t> ?</a:t>
            </a:r>
          </a:p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Possible Approach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Sentences are one of the smallest units of language that are: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1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3000" lang="es-419"/>
              <a:t>Semantically coherent</a:t>
            </a:r>
          </a:p>
          <a:p>
            <a:pPr rtl="0" lvl="1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3000" lang="es-419"/>
              <a:t>Semantically cohesive</a:t>
            </a:r>
          </a:p>
          <a:p>
            <a:pPr rtl="0" lvl="1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3000" lang="es-419"/>
              <a:t>Syntactically demarcated</a:t>
            </a:r>
          </a:p>
          <a:p>
            <a:pPr rtl="0" lvl="0" indent="457200" marL="45720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How can they be leveraged for prediction?</a:t>
            </a:r>
          </a:p>
        </p:txBody>
      </p:sp>
      <p:sp>
        <p:nvSpPr>
          <p:cNvPr id="300" name="Shape 30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Semantic Grams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 multiset of words that appear together in the same sentence.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algn="ctr" rtl="0" lvl="0">
              <a:spcBef>
                <a:spcPts val="0"/>
              </a:spcBef>
              <a:buNone/>
            </a:pPr>
            <a:r>
              <a:rPr lang="es-419"/>
              <a:t>"</a:t>
            </a:r>
            <a:r>
              <a:rPr u="sng" lang="es-419"/>
              <a:t>I</a:t>
            </a:r>
            <a:r>
              <a:rPr lang="es-419"/>
              <a:t> </a:t>
            </a:r>
            <a:r>
              <a:rPr u="sng" lang="es-419"/>
              <a:t>like</a:t>
            </a:r>
            <a:r>
              <a:rPr lang="es-419"/>
              <a:t> to </a:t>
            </a:r>
            <a:r>
              <a:rPr u="sng" lang="es-419"/>
              <a:t>play</a:t>
            </a:r>
            <a:r>
              <a:rPr lang="es-419"/>
              <a:t> </a:t>
            </a:r>
            <a:r>
              <a:rPr u="sng" lang="es-419"/>
              <a:t>chess</a:t>
            </a:r>
            <a:r>
              <a:rPr lang="es-419"/>
              <a:t> with my </a:t>
            </a:r>
            <a:r>
              <a:rPr u="sng" lang="es-419"/>
              <a:t>brother</a:t>
            </a:r>
            <a:r>
              <a:rPr lang="es-419"/>
              <a:t>."</a:t>
            </a:r>
          </a:p>
        </p:txBody>
      </p:sp>
      <p:graphicFrame>
        <p:nvGraphicFramePr>
          <p:cNvPr id="307" name="Shape 307"/>
          <p:cNvGraphicFramePr/>
          <p:nvPr/>
        </p:nvGraphicFramePr>
        <p:xfrm>
          <a:off y="3804150" x="9525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{D9A0DD08-E7B8-4B62-B492-91F139952FB4}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brother, chess (1)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brother, i (1)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brother, like (1)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brother, play (1)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chess, i (1)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chess, like (1)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chess, play (1)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i, like (1)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i, play (1)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2400" lang="es-419"/>
                        <a:t>like, play (1)</a:t>
                      </a:r>
                    </a:p>
                  </a:txBody>
                  <a:tcPr marR="91425" marB="91425" marT="91425" marL="91425"/>
                </a:tc>
              </a:tr>
            </a:tbl>
          </a:graphicData>
        </a:graphic>
      </p:graphicFrame>
      <p:sp>
        <p:nvSpPr>
          <p:cNvPr id="308" name="Shape 30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Thesis Statement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>
              <a:spcBef>
                <a:spcPts val="0"/>
              </a:spcBef>
              <a:buNone/>
            </a:pPr>
            <a:r>
              <a:rPr lang="es-419"/>
              <a:t>"Intelligent interfaces can mitigate the need for linguistically and motorically precise user input to enhance the ease and efficiency of assistive communication."</a:t>
            </a:r>
          </a:p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More on Sem-Grams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Sentence Boundary Detection (SBD) is fast and relatively accurate (&gt; 98.5%)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Sentences provide dynamic context windows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Sentence-level co-occurrence with uniform weight applied to all relationships in a sentence</a:t>
            </a:r>
          </a:p>
        </p:txBody>
      </p:sp>
      <p:sp>
        <p:nvSpPr>
          <p:cNvPr id="315" name="Shape 31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Sem-Grams Study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Blog Authorship Corpus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140 million words from 19,320 bloggers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 range of 13 - 48; balanced genders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Split by authors: 80% training, 20% testing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2 n-gram and 2 sem-gram algorithms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Naive Bayes: N1 and S1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N2 (weighted adjacency) and S2 (full independence)</a:t>
            </a:r>
          </a:p>
        </p:txBody>
      </p:sp>
      <p:sp>
        <p:nvSpPr>
          <p:cNvPr id="322" name="Shape 32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Method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For every test sentence: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Process (split, stop, stem, and check)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Shuffle stems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Remove one (target)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Query each algorithm for missing stem (ranked list)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s-419"/>
              <a:t>Evaluation: random 2000 sentences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s-419"/>
              <a:t>Score: position of target (lower score is better)</a:t>
            </a:r>
          </a:p>
        </p:txBody>
      </p:sp>
      <p:sp>
        <p:nvSpPr>
          <p:cNvPr id="329" name="Shape 32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Results: Example 1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2400" lang="es-419"/>
              <a:t>Original:</a:t>
            </a:r>
            <a:r>
              <a:rPr sz="2400" lang="es-419"/>
              <a:t> “This semester Im taking six classes.”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Target Stem:</a:t>
            </a:r>
            <a:r>
              <a:rPr sz="2400" lang="es-419"/>
              <a:t> class</a:t>
            </a:r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Input Stems:</a:t>
            </a:r>
            <a:r>
              <a:rPr sz="2400" lang="es-419"/>
              <a:t> take, semest, six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N1 Candidate List:</a:t>
            </a:r>
            <a:r>
              <a:rPr sz="2400" lang="es-419"/>
              <a:t> next, month, </a:t>
            </a:r>
            <a:r>
              <a:rPr u="sng" sz="2400" lang="es-419"/>
              <a:t>class</a:t>
            </a:r>
            <a:r>
              <a:rPr sz="2400" lang="es-419"/>
              <a:t>, hour, last, second, week, year, first, five, flag, ...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S1 Candidate List:</a:t>
            </a:r>
            <a:r>
              <a:rPr sz="2400" lang="es-419"/>
              <a:t> </a:t>
            </a:r>
            <a:r>
              <a:rPr u="sng" sz="2400" lang="es-419"/>
              <a:t>class</a:t>
            </a:r>
            <a:r>
              <a:rPr sz="2400" lang="es-419"/>
              <a:t>, month, year, last, time, one, go, day, get, school, will, first, ...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s-419"/>
              <a:t>Results: Example 2</a:t>
            </a:r>
          </a:p>
        </p:txBody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2400" lang="es-419"/>
              <a:t>Original:</a:t>
            </a:r>
            <a:r>
              <a:rPr sz="2400" lang="es-419"/>
              <a:t> “Hey, they’re in first, by a game and a half over the Yankees.”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Target Stem:</a:t>
            </a:r>
            <a:r>
              <a:rPr sz="2400" lang="es-419"/>
              <a:t> game </a:t>
            </a:r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Input Stems:</a:t>
            </a:r>
            <a:r>
              <a:rPr sz="2400" lang="es-419"/>
              <a:t> yanke, hey, first, half 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N1 Candidate List:</a:t>
            </a:r>
            <a:r>
              <a:rPr sz="2400" lang="es-419"/>
              <a:t> </a:t>
            </a:r>
            <a:r>
              <a:rPr u="sng" sz="2400" lang="es-419"/>
              <a:t>game</a:t>
            </a:r>
            <a:r>
              <a:rPr sz="2400" lang="es-419"/>
              <a:t>, stadium, like, hour, time, year, day, guy, hey, fan, say, one, two, ... 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S1 Candidate List:</a:t>
            </a:r>
            <a:r>
              <a:rPr sz="2400" lang="es-419"/>
              <a:t> </a:t>
            </a:r>
            <a:r>
              <a:rPr u="sng" sz="2400" lang="es-419"/>
              <a:t>game</a:t>
            </a:r>
            <a:r>
              <a:rPr sz="2400" lang="es-419"/>
              <a:t>, got, like, red, time, play, team, sox, hour, go, fan, one, get, day, ...</a:t>
            </a:r>
          </a:p>
        </p:txBody>
      </p:sp>
      <p:sp>
        <p:nvSpPr>
          <p:cNvPr id="343" name="Shape 34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s-419"/>
              <a:t>Results: Example 2</a:t>
            </a: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2400" lang="es-419"/>
              <a:t>Original:</a:t>
            </a:r>
            <a:r>
              <a:rPr sz="2400" lang="es-419"/>
              <a:t> “Hey, they’re in first, by a game and a half over the Yankees.”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Target Stem:</a:t>
            </a:r>
            <a:r>
              <a:rPr sz="2400" lang="es-419"/>
              <a:t> game </a:t>
            </a:r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Input Stems:</a:t>
            </a:r>
            <a:r>
              <a:rPr sz="2400" lang="es-419"/>
              <a:t> yanke, hey, first, half 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N1 Candidate List:</a:t>
            </a:r>
            <a:r>
              <a:rPr sz="2400" lang="es-419"/>
              <a:t> </a:t>
            </a:r>
            <a:r>
              <a:rPr u="sng" sz="2400" lang="es-419"/>
              <a:t>game</a:t>
            </a:r>
            <a:r>
              <a:rPr sz="2400" lang="es-419"/>
              <a:t>, stadium, like, hour, time, year, day, guy, hey, fan, say, one, two, ... 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b="1" sz="2400" lang="es-419"/>
              <a:t>S1 Candidate List:</a:t>
            </a:r>
            <a:r>
              <a:rPr sz="2400" lang="es-419"/>
              <a:t> </a:t>
            </a:r>
            <a:r>
              <a:rPr u="sng" sz="2400" lang="es-419"/>
              <a:t>game</a:t>
            </a:r>
            <a:r>
              <a:rPr sz="2400" lang="es-419"/>
              <a:t>, got, like, red, time, play, team, sox, hour, go, fan, one, get, day, ...</a:t>
            </a:r>
          </a:p>
        </p:txBody>
      </p:sp>
      <p:sp>
        <p:nvSpPr>
          <p:cNvPr id="350" name="Shape 350"/>
          <p:cNvSpPr/>
          <p:nvPr/>
        </p:nvSpPr>
        <p:spPr>
          <a:xfrm>
            <a:off y="4281725" x="4145625"/>
            <a:ext cy="509399" cx="1293599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y="5527850" x="5320850"/>
            <a:ext cy="509399" cx="739199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>
            <a:off y="5872400" x="457200"/>
            <a:ext cy="509399" cx="739199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" name="Shape 3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Results: Performance of Sem-Grams</a:t>
            </a:r>
          </a:p>
        </p:txBody>
      </p:sp>
      <p:sp>
        <p:nvSpPr>
          <p:cNvPr id="359" name="Shape 35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55350" x="654762"/>
            <a:ext cy="4949999" cx="783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Summary of Sem-Grams</a:t>
            </a:r>
          </a:p>
        </p:txBody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Simple, "fast" (SBD), and distance-agnostic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More accurate than similar n-gram-based algorithms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Alternative to more complex methods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Natural fit for use with semantic frames</a:t>
            </a:r>
          </a:p>
        </p:txBody>
      </p:sp>
      <p:sp>
        <p:nvSpPr>
          <p:cNvPr id="367" name="Shape 36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2" name="Shape 37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373" name="Shape 373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 i="1"/>
              <a:t>Semantic Frames</a:t>
            </a:r>
            <a:r>
              <a:rPr sz="3000" lang="es-419"/>
              <a:t>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Contextual Prediction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Personalized Interaction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Prescribed Order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Intended Set</a:t>
            </a:r>
          </a:p>
        </p:txBody>
      </p:sp>
      <p:sp>
        <p:nvSpPr>
          <p:cNvPr id="379" name="Shape 379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Entry</a:t>
            </a:r>
          </a:p>
        </p:txBody>
      </p:sp>
      <p:sp>
        <p:nvSpPr>
          <p:cNvPr id="380" name="Shape 380"/>
          <p:cNvSpPr/>
          <p:nvPr/>
        </p:nvSpPr>
        <p:spPr>
          <a:xfrm>
            <a:off y="4002000" x="3979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/>
          <p:nvPr/>
        </p:nvSpPr>
        <p:spPr>
          <a:xfrm>
            <a:off y="5541000" x="4360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y="3458100" x="457200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" name="Shape 3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8" name="Shape 38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Improving Unordered Prediction</a:t>
            </a:r>
          </a:p>
        </p:txBody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Dropping assumption of order results in information loss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How can we compensate?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Devices often ask for user demographics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Mobile AAC devices have sensors: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Date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Time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Location</a:t>
            </a:r>
          </a:p>
        </p:txBody>
      </p:sp>
      <p:sp>
        <p:nvSpPr>
          <p:cNvPr id="390" name="Shape 39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"...mitigate the need for linguistically and motorically precise user input..."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An unordered language model that bridges syntax and semantics. </a:t>
            </a:r>
            <a:r>
              <a:rPr sz="1800" lang="es-419"/>
              <a:t>[Wiegand and Patel, 2012A]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An empirical comparison of contextual language predictors. </a:t>
            </a:r>
            <a:r>
              <a:rPr sz="1800" lang="es-419"/>
              <a:t>[Wiegand and Patel, 2015B (R1)]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motor movement study with current and potential AAC users. </a:t>
            </a:r>
            <a:r>
              <a:rPr sz="1800" lang="es-419"/>
              <a:t>[Wiegand and Patel, 2015A]</a:t>
            </a:r>
          </a:p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5" name="Shape 39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Motivating Questions</a:t>
            </a:r>
          </a:p>
        </p:txBody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Almost all statistical LMs require background probabilities (priors)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Most systems use Google's N-Gram Corpus, Wall Street Journal, or New York Times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How much closer to a real user's priors can we get by leveraging context?</a:t>
            </a:r>
          </a:p>
        </p:txBody>
      </p:sp>
      <p:sp>
        <p:nvSpPr>
          <p:cNvPr id="397" name="Shape 39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Contextual Prediction</a:t>
            </a:r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429125" x="989500"/>
            <a:ext cy="1143000" cx="32653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04" name="Shape 4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671925" x="2939337"/>
            <a:ext cy="1142999" cx="3265324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05" name="Shape 4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5148150" x="989500"/>
            <a:ext cy="1095150" cx="3265325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06" name="Shape 4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429125" x="4860350"/>
            <a:ext cy="1142999" cx="3265325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07" name="Shape 4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5110112" x="4860350"/>
            <a:ext cy="1142999" cx="32653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08" name="Shape 408"/>
          <p:cNvSpPr txBox="1"/>
          <p:nvPr/>
        </p:nvSpPr>
        <p:spPr>
          <a:xfrm>
            <a:off y="2814925" x="2823900"/>
            <a:ext cy="451499" cx="3496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1800" lang="es-419"/>
              <a:t>23-year-old female in Seattle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y="4572112" x="1330350"/>
            <a:ext cy="451499" cx="258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23-year-olds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y="4572112" x="5201212"/>
            <a:ext cy="451499" cx="258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Global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y="6243287" x="1330350"/>
            <a:ext cy="451499" cx="258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Seattle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y="6267212" x="5201212"/>
            <a:ext cy="451499" cx="258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sz="1800" lang="es-419"/>
              <a:t>23-year-old females</a:t>
            </a:r>
          </a:p>
        </p:txBody>
      </p:sp>
      <p:sp>
        <p:nvSpPr>
          <p:cNvPr id="413" name="Shape 41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Contextual Prediction Study</a:t>
            </a:r>
          </a:p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Blog Authorship and Yelp Academic Dataset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Contexts: age, gender, day of the week, day of the month, month, city, and state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Map unigrams to contexts for all authors; minimal stops and no stemming</a:t>
            </a:r>
          </a:p>
        </p:txBody>
      </p:sp>
      <p:graphicFrame>
        <p:nvGraphicFramePr>
          <p:cNvPr id="420" name="Shape 420"/>
          <p:cNvGraphicFramePr/>
          <p:nvPr/>
        </p:nvGraphicFramePr>
        <p:xfrm>
          <a:off y="5119525" x="5337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{0645D5B6-E469-4953-AA1C-179F72F6F9BE}</a:tableStyleId>
              </a:tblPr>
              <a:tblGrid>
                <a:gridCol w="2692200"/>
                <a:gridCol w="2692200"/>
                <a:gridCol w="2692200"/>
              </a:tblGrid>
              <a:tr h="3947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Attribute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Blog Authorship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Yelp</a:t>
                      </a:r>
                    </a:p>
                  </a:txBody>
                  <a:tcPr marR="91425" marB="91425" marT="91425" anchor="ctr" marL="91425"/>
                </a:tc>
              </a:tr>
              <a:tr h="3326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Authors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19,320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130,850</a:t>
                      </a:r>
                    </a:p>
                  </a:txBody>
                  <a:tcPr marR="91425" marB="91425" marT="91425" anchor="ctr" marL="91425"/>
                </a:tc>
              </a:tr>
              <a:tr h="332625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Features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525,253</a:t>
                      </a:r>
                    </a:p>
                  </a:txBody>
                  <a:tcPr marR="91425" marB="91425" marT="91425" anchor="ctr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134,199</a:t>
                      </a:r>
                    </a:p>
                  </a:txBody>
                  <a:tcPr marR="91425" marB="91425" marT="91425" anchor="ctr" marL="91425"/>
                </a:tc>
              </a:tr>
            </a:tbl>
          </a:graphicData>
        </a:graphic>
      </p:graphicFrame>
      <p:sp>
        <p:nvSpPr>
          <p:cNvPr id="421" name="Shape 42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5" name="Shape 4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6" name="Shape 42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Method</a:t>
            </a:r>
          </a:p>
        </p:txBody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-419"/>
              <a:t>Split by authors: 90% training, 10% testing</a:t>
            </a:r>
            <a:br>
              <a:rPr lang="es-419"/>
            </a:br>
          </a:p>
          <a:p>
            <a:pPr rtl="0" lvl="0">
              <a:spcBef>
                <a:spcPts val="0"/>
              </a:spcBef>
              <a:buNone/>
            </a:pPr>
            <a:r>
              <a:rPr lang="es-419"/>
              <a:t>For every test author's unique context: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Obtain the true distribution (target)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Compare to distribution from each predictor combo based on non-target 9 folds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s-419"/>
              <a:t>Metrics: Kullback-Leibler Divergence, Cosine Similarity, and Precision@20</a:t>
            </a:r>
          </a:p>
        </p:txBody>
      </p:sp>
      <p:sp>
        <p:nvSpPr>
          <p:cNvPr id="428" name="Shape 42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" name="Shape 4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Method Example</a:t>
            </a:r>
          </a:p>
        </p:txBody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u="sng" lang="es-419"/>
              <a:t>Target Distribution</a:t>
            </a:r>
            <a:br>
              <a:rPr u="sng" lang="es-419"/>
            </a:b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Age: 23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Gender: Female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DOW: Monday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DOM: 25 - 31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Month: July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City: Seattle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State: Washington</a:t>
            </a:r>
          </a:p>
        </p:txBody>
      </p:sp>
      <p:sp>
        <p:nvSpPr>
          <p:cNvPr id="435" name="Shape 435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u="sng" lang="es-419"/>
              <a:t>Predictor Combos</a:t>
            </a:r>
            <a:br>
              <a:rPr u="sng" lang="es-419"/>
            </a:b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Age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Gender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DOW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Age + Gender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Month + City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Age + Gender + City</a:t>
            </a:r>
          </a:p>
          <a:p>
            <a:pPr algn="ctr" rtl="0">
              <a:spcBef>
                <a:spcPts val="0"/>
              </a:spcBef>
              <a:buNone/>
            </a:pPr>
            <a:r>
              <a:rPr sz="2400" lang="es-419"/>
              <a:t>...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2400" lang="es-419" i="1"/>
              <a:t>(48 in total)</a:t>
            </a:r>
          </a:p>
        </p:txBody>
      </p:sp>
      <p:sp>
        <p:nvSpPr>
          <p:cNvPr id="436" name="Shape 43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" name="Shape 4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1" name="Shape 44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Results: Predictors by Metric</a:t>
            </a:r>
          </a:p>
        </p:txBody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y="5424900" x="457200"/>
            <a:ext cy="5685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lvl="0">
              <a:spcBef>
                <a:spcPts val="0"/>
              </a:spcBef>
              <a:buNone/>
            </a:pPr>
            <a:r>
              <a:rPr lang="es-419"/>
              <a:t>. . .</a:t>
            </a:r>
          </a:p>
        </p:txBody>
      </p:sp>
      <p:graphicFrame>
        <p:nvGraphicFramePr>
          <p:cNvPr id="443" name="Shape 443"/>
          <p:cNvGraphicFramePr/>
          <p:nvPr/>
        </p:nvGraphicFramePr>
        <p:xfrm>
          <a:off y="6024875" x="5659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{E8BADADA-8B6F-4652-B804-E6EEA8DFB881}</a:tableStyleId>
              </a:tblPr>
              <a:tblGrid>
                <a:gridCol w="3413125"/>
                <a:gridCol w="732825"/>
                <a:gridCol w="1063450"/>
                <a:gridCol w="2812400"/>
              </a:tblGrid>
              <a:tr h="5486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(No Context)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47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31, 27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sz="1800" lang="es-419">
                          <a:solidFill>
                            <a:schemeClr val="dk1"/>
                          </a:solidFill>
                        </a:rPr>
                        <a:t>(No Context)</a:t>
                      </a:r>
                    </a:p>
                  </a:txBody>
                  <a:tcPr marR="91425" marB="91425" marT="91425" marL="91425"/>
                </a:tc>
              </a:tr>
            </a:tbl>
          </a:graphicData>
        </a:graphic>
      </p:graphicFrame>
      <p:graphicFrame>
        <p:nvGraphicFramePr>
          <p:cNvPr id="444" name="Shape 444"/>
          <p:cNvGraphicFramePr/>
          <p:nvPr/>
        </p:nvGraphicFramePr>
        <p:xfrm>
          <a:off y="1635100" x="5659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{340B609E-BBF6-4D42-9F2B-535CBCA5DD05}</a:tableStyleId>
              </a:tblPr>
              <a:tblGrid>
                <a:gridCol w="3638225"/>
                <a:gridCol w="1040900"/>
                <a:gridCol w="33366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KL Divergence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Rank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b="1" sz="2400" lang="es-419"/>
                        <a:t>CosSim &amp; Prec@20</a:t>
                      </a:r>
                    </a:p>
                  </a:txBody>
                  <a:tcPr marR="91425" marB="91425" marT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DOW+DOM+Month+City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1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Gender+DOM+Month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Age+Gender+DOW+DOM+Month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2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Gender+Month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Age+DOW+DOM+Month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3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Age+Month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DOW+DOM+Month+State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4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>
                          <a:solidFill>
                            <a:schemeClr val="dk1"/>
                          </a:solidFill>
                        </a:rPr>
                        <a:t>Gender+DOW+Month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DOW+Month+City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5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>
                          <a:solidFill>
                            <a:schemeClr val="dk1"/>
                          </a:solidFill>
                        </a:rPr>
                        <a:t>Age+Gender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Age+Gender+DOW+Month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6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DOM+Month+City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7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spcBef>
                          <a:spcPts val="0"/>
                        </a:spcBef>
                        <a:buNone/>
                      </a:pPr>
                      <a:r>
                        <a:rPr sz="1800" lang="es-419"/>
                        <a:t>Age+DOM</a:t>
                      </a:r>
                    </a:p>
                  </a:txBody>
                  <a:tcPr marR="91425" marB="91425" marT="91425" marL="91425"/>
                </a:tc>
              </a:tr>
            </a:tbl>
          </a:graphicData>
        </a:graphic>
      </p:graphicFrame>
      <p:sp>
        <p:nvSpPr>
          <p:cNvPr id="445" name="Shape 44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0" name="Shape 45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Summary of Context</a:t>
            </a:r>
          </a:p>
        </p:txBody>
      </p:sp>
      <p:sp>
        <p:nvSpPr>
          <p:cNvPr id="451" name="Shape 45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Contextual distributions can be more accurate than global statistics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Location better by KL; demographics better by CosSim and Prec@20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Some combinations consistently better: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Gender + DOM + Month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 + Gender + DOW + Month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 + Gender + DOM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 + Month</a:t>
            </a:r>
          </a:p>
        </p:txBody>
      </p:sp>
      <p:sp>
        <p:nvSpPr>
          <p:cNvPr id="452" name="Shape 45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458" name="Shape 458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 i="1"/>
              <a:t>Semantic Frames</a:t>
            </a:r>
            <a:r>
              <a:rPr sz="3000" lang="es-419"/>
              <a:t>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Semantic Grams,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Contextual Prediction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Personalized Interaction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Prescribed Order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Intended Set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Entry</a:t>
            </a:r>
          </a:p>
        </p:txBody>
      </p:sp>
      <p:sp>
        <p:nvSpPr>
          <p:cNvPr id="464" name="Shape 464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/>
        </p:nvSpPr>
        <p:spPr>
          <a:xfrm>
            <a:off y="4002000" x="3979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/>
          <p:nvPr/>
        </p:nvSpPr>
        <p:spPr>
          <a:xfrm>
            <a:off y="5541000" x="43608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7" name="Shape 467"/>
          <p:cNvSpPr/>
          <p:nvPr/>
        </p:nvSpPr>
        <p:spPr>
          <a:xfrm>
            <a:off y="4997100" x="457200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Addressing Discrete Entry</a:t>
            </a: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Physical path or signal characteristics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Rotated unistroke recognition </a:t>
            </a:r>
            <a:r>
              <a:rPr sz="1800" lang="es-419"/>
              <a:t>[Goldberg, 1997]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Letter-based paths </a:t>
            </a:r>
            <a:r>
              <a:rPr sz="1800" lang="es-419"/>
              <a:t>[Kristensson and Zhai, 2004; Kushler, 2008]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Relative positioning </a:t>
            </a:r>
            <a:r>
              <a:rPr sz="1800" lang="es-419"/>
              <a:t>[Rashid, 2008]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Well-received by non-disabled users</a:t>
            </a:r>
          </a:p>
        </p:txBody>
      </p:sp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433850" x="2477575"/>
            <a:ext cy="2134049" cx="41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0" name="Shape 4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Motivating Questions</a:t>
            </a: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Modern AAC now deployed on touchscreens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Increasing research on accessibility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Fitts and Steering Laws </a:t>
            </a:r>
            <a:r>
              <a:rPr sz="1800" lang="es-419"/>
              <a:t>[Fitts, 1954; Accot and Zhai, 1996]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Swabbing/sliding is easier  </a:t>
            </a:r>
            <a:r>
              <a:rPr sz="1800" lang="es-419"/>
              <a:t>[Wacharamanotham et al, 2011]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Buttons need to be bigger </a:t>
            </a:r>
            <a:r>
              <a:rPr sz="1800" lang="es-419"/>
              <a:t>[Chen et al, 2013]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What about functional compensation?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★"/>
            </a:pPr>
            <a:r>
              <a:rPr lang="es-419"/>
              <a:t>Can we learn realistic, layout-agnostic interaction patterns for an individual user?</a:t>
            </a:r>
          </a:p>
        </p:txBody>
      </p:sp>
      <p:sp>
        <p:nvSpPr>
          <p:cNvPr id="483" name="Shape 48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Applied Contributions</a:t>
            </a: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"...to enhance the ease and efficiency of assistive communication."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semantic approach to icon-based, switch AAC. </a:t>
            </a:r>
            <a:r>
              <a:rPr sz="1800" lang="es-419"/>
              <a:t>[Wiegand and Patel, 2014B]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continuous motion overlay module for icon-based AAC. </a:t>
            </a:r>
            <a:r>
              <a:rPr sz="1800" lang="es-419"/>
              <a:t>[Wiegand and Patel, 2012B]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Mobile, letter-based AAC that supports conversational speeds. </a:t>
            </a:r>
            <a:r>
              <a:rPr sz="1800" lang="es-419"/>
              <a:t>[Wiegand and Patel, 2014A]</a:t>
            </a:r>
          </a:p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" name="Shape 4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8" name="Shape 48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Motor Optimization GUI (MoGUI)</a:t>
            </a:r>
          </a:p>
        </p:txBody>
      </p:sp>
      <p:pic>
        <p:nvPicPr>
          <p:cNvPr id="48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56975" x="1449100"/>
            <a:ext cy="4684350" cx="624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4" name="Shape 4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5" name="Shape 49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MoGUI Example</a:t>
            </a:r>
          </a:p>
        </p:txBody>
      </p:sp>
      <p:pic>
        <p:nvPicPr>
          <p:cNvPr id="496" name="Shape 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14637" x="5173275"/>
            <a:ext cy="2635150" cx="351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48114" x="1122300"/>
            <a:ext cy="1702447" cx="2269925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8" name="Shape 4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639202" x="457200"/>
            <a:ext cy="1702447" cx="22699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9" name="Shape 4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736462" x="457200"/>
            <a:ext cy="1702450" cx="22699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00" name="Shape 5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3859535" x="1122300"/>
            <a:ext cy="1702444" cx="22699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501" name="Shape 501"/>
          <p:cNvSpPr/>
          <p:nvPr/>
        </p:nvSpPr>
        <p:spPr>
          <a:xfrm>
            <a:off y="3251775" x="3898450"/>
            <a:ext cy="1560899" cx="7685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6" name="Shape 5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7" name="Shape 50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MoGUI Study</a:t>
            </a:r>
          </a:p>
        </p:txBody>
      </p:sp>
      <p:sp>
        <p:nvSpPr>
          <p:cNvPr id="508" name="Shape 50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Residents at the Boston Home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Current and potential AAC users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10 females and 5 males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Ages 35 - 71 (mean of 56)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8 right-handed; 7 left-handed (3 due to MS)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2 cross-balanced sessions: taps vs. slides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4x4 grid = 16 locations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Pseudo-random shuffling (a la Latin Squares)</a:t>
            </a:r>
          </a:p>
        </p:txBody>
      </p:sp>
      <p:sp>
        <p:nvSpPr>
          <p:cNvPr id="509" name="Shape 50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3" name="Shape 5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4" name="Shape 5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Method</a:t>
            </a:r>
          </a:p>
        </p:txBody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10.1" Android tablet in comfortable, landscape position; fully reachable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Choice of finger or stylus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10 levels of 3 rounds each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1, 2, 3, ...10 balloons per round = 165 total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Track all hits, misses, and timing</a:t>
            </a:r>
          </a:p>
        </p:txBody>
      </p:sp>
      <p:sp>
        <p:nvSpPr>
          <p:cNvPr id="516" name="Shape 51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Results: Variability of Tap Misses</a:t>
            </a:r>
          </a:p>
        </p:txBody>
      </p:sp>
      <p:sp>
        <p:nvSpPr>
          <p:cNvPr id="522" name="Shape 52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  <p:pic>
        <p:nvPicPr>
          <p:cNvPr id="523" name="Shape 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52675" x="5004350"/>
            <a:ext cy="2050137" cx="34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227474" x="5004350"/>
            <a:ext cy="2055493" cx="34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655362" x="694300"/>
            <a:ext cy="2044738" cx="34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234437" x="700612"/>
            <a:ext cy="2041550" cx="3434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/>
          <p:nvPr/>
        </p:nvSpPr>
        <p:spPr>
          <a:xfrm>
            <a:off y="3717150" x="662750"/>
            <a:ext cy="355500" cx="3510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1800" lang="es-419"/>
              <a:t>Multiple Taps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y="3717150" x="4966475"/>
            <a:ext cy="355500" cx="3510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Fingers Dragging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y="6303925" x="656425"/>
            <a:ext cy="355500" cx="3510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Hand Resting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y="6303925" x="4966475"/>
            <a:ext cy="355500" cx="3510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Thumb Usage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5" name="Shape 53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Results: Locations by Handedness</a:t>
            </a:r>
          </a:p>
        </p:txBody>
      </p:sp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670425" x="609600"/>
            <a:ext cy="2341424" cx="37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70425" x="4853001"/>
            <a:ext cy="2341424" cx="37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/>
          <p:nvPr/>
        </p:nvSpPr>
        <p:spPr>
          <a:xfrm>
            <a:off y="4455425" x="2583125"/>
            <a:ext cy="579000" cx="7299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9" name="Shape 539"/>
          <p:cNvSpPr/>
          <p:nvPr/>
        </p:nvSpPr>
        <p:spPr>
          <a:xfrm>
            <a:off y="4455425" x="5867400"/>
            <a:ext cy="579000" cx="7299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0" name="Shape 540"/>
          <p:cNvSpPr/>
          <p:nvPr/>
        </p:nvSpPr>
        <p:spPr>
          <a:xfrm>
            <a:off y="2638800" x="5867400"/>
            <a:ext cy="579000" cx="7299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/>
          <p:nvPr/>
        </p:nvSpPr>
        <p:spPr>
          <a:xfrm>
            <a:off y="2638800" x="6880425"/>
            <a:ext cy="579000" cx="729900"/>
          </a:xfrm>
          <a:prstGeom prst="ellipse">
            <a:avLst/>
          </a:prstGeom>
          <a:noFill/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2" name="Shape 542"/>
          <p:cNvSpPr/>
          <p:nvPr/>
        </p:nvSpPr>
        <p:spPr>
          <a:xfrm>
            <a:off y="2638800" x="1636050"/>
            <a:ext cy="579000" cx="729900"/>
          </a:xfrm>
          <a:prstGeom prst="ellipse">
            <a:avLst/>
          </a:prstGeom>
          <a:noFill/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/>
          <p:nvPr/>
        </p:nvSpPr>
        <p:spPr>
          <a:xfrm>
            <a:off y="3847100" x="7774325"/>
            <a:ext cy="579000" cx="7299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y="2249350" x="531850"/>
            <a:ext cy="469199" cx="3917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Left</a:t>
            </a:r>
          </a:p>
        </p:txBody>
      </p:sp>
      <p:sp>
        <p:nvSpPr>
          <p:cNvPr id="545" name="Shape 545"/>
          <p:cNvSpPr txBox="1"/>
          <p:nvPr>
            <p:ph idx="2" type="body"/>
          </p:nvPr>
        </p:nvSpPr>
        <p:spPr>
          <a:xfrm>
            <a:off y="2239850" x="4803100"/>
            <a:ext cy="469199" cx="3917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Right</a:t>
            </a:r>
          </a:p>
        </p:txBody>
      </p:sp>
      <p:sp>
        <p:nvSpPr>
          <p:cNvPr id="546" name="Shape 546"/>
          <p:cNvSpPr txBox="1"/>
          <p:nvPr>
            <p:ph idx="3" type="body"/>
          </p:nvPr>
        </p:nvSpPr>
        <p:spPr>
          <a:xfrm>
            <a:off y="4967025" x="457200"/>
            <a:ext cy="4691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Mean speed-to-target in pixels/second</a:t>
            </a:r>
          </a:p>
        </p:txBody>
      </p:sp>
      <p:sp>
        <p:nvSpPr>
          <p:cNvPr id="547" name="Shape 54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Results: Directions by Handedness</a:t>
            </a:r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229187" x="496198"/>
            <a:ext cy="3851858" cx="3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229200" x="4652100"/>
            <a:ext cy="3851843" cx="39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/>
          <p:nvPr/>
        </p:nvSpPr>
        <p:spPr>
          <a:xfrm>
            <a:off y="4698900" x="1003875"/>
            <a:ext cy="606299" cx="10173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6" name="Shape 556"/>
          <p:cNvSpPr/>
          <p:nvPr/>
        </p:nvSpPr>
        <p:spPr>
          <a:xfrm>
            <a:off y="4698900" x="7321575"/>
            <a:ext cy="606299" cx="1017300"/>
          </a:xfrm>
          <a:prstGeom prst="ellipse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y="5502050" x="457200"/>
            <a:ext cy="5790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Mean speed-to-target in pixels/second</a:t>
            </a:r>
          </a:p>
        </p:txBody>
      </p:sp>
      <p:sp>
        <p:nvSpPr>
          <p:cNvPr id="558" name="Shape 558"/>
          <p:cNvSpPr txBox="1"/>
          <p:nvPr>
            <p:ph idx="2" type="body"/>
          </p:nvPr>
        </p:nvSpPr>
        <p:spPr>
          <a:xfrm>
            <a:off y="2229200" x="535200"/>
            <a:ext cy="469199" cx="3917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u="sng" sz="2400" lang="es-419"/>
              <a:t>Left</a:t>
            </a:r>
          </a:p>
        </p:txBody>
      </p:sp>
      <p:sp>
        <p:nvSpPr>
          <p:cNvPr id="559" name="Shape 559"/>
          <p:cNvSpPr txBox="1"/>
          <p:nvPr>
            <p:ph idx="3" type="body"/>
          </p:nvPr>
        </p:nvSpPr>
        <p:spPr>
          <a:xfrm>
            <a:off y="2229200" x="4691100"/>
            <a:ext cy="469199" cx="3917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u="sng" sz="2400" lang="es-419"/>
              <a:t>Right</a:t>
            </a:r>
          </a:p>
        </p:txBody>
      </p:sp>
      <p:sp>
        <p:nvSpPr>
          <p:cNvPr id="560" name="Shape 56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5" name="Shape 56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Summary of Personalization</a:t>
            </a:r>
          </a:p>
        </p:txBody>
      </p:sp>
      <p:sp>
        <p:nvSpPr>
          <p:cNvPr id="566" name="Shape 56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Sliding not significantly faster than tapping for arbitrary targets; no motor learning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16% accidental slides; 43% accidental taps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High variance in individual motor patterns; weak correlations by handedness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Gamified calibration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Static improvements through personas: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Handedness → margins, button locations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Tap/slide preferences → input sensitivity</a:t>
            </a:r>
          </a:p>
        </p:txBody>
      </p:sp>
      <p:sp>
        <p:nvSpPr>
          <p:cNvPr id="567" name="Shape 56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1" name="Shape 5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2" name="Shape 572"/>
          <p:cNvSpPr txBox="1"/>
          <p:nvPr>
            <p:ph type="ctrTitle"/>
          </p:nvPr>
        </p:nvSpPr>
        <p:spPr>
          <a:xfrm>
            <a:off y="1589875" x="457200"/>
            <a:ext cy="25779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3000" lang="es-419"/>
              <a:t>Part 3: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0" sz="3000"/>
          </a:p>
          <a:p>
            <a:pPr rtl="0" lvl="0">
              <a:spcBef>
                <a:spcPts val="0"/>
              </a:spcBef>
              <a:buNone/>
            </a:pPr>
            <a:r>
              <a:rPr lang="es-419"/>
              <a:t>Applied </a:t>
            </a:r>
          </a:p>
          <a:p>
            <a:pPr rtl="0" lvl="0">
              <a:spcBef>
                <a:spcPts val="0"/>
              </a:spcBef>
              <a:buNone/>
            </a:pPr>
            <a:r>
              <a:rPr lang="es-419"/>
              <a:t>Contributions</a:t>
            </a:r>
          </a:p>
        </p:txBody>
      </p:sp>
      <p:sp>
        <p:nvSpPr>
          <p:cNvPr id="573" name="Shape 57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" name="Shape 5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8" name="Shape 57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Applied Contributions</a:t>
            </a:r>
          </a:p>
        </p:txBody>
      </p:sp>
      <p:sp>
        <p:nvSpPr>
          <p:cNvPr id="579" name="Shape 579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Icons</a:t>
            </a:r>
          </a:p>
        </p:txBody>
      </p:sp>
      <p:sp>
        <p:nvSpPr>
          <p:cNvPr id="580" name="Shape 580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Continuous Icons</a:t>
            </a:r>
          </a:p>
        </p:txBody>
      </p:sp>
      <p:sp>
        <p:nvSpPr>
          <p:cNvPr id="581" name="Shape 581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Mobile,</a:t>
            </a:r>
            <a:br>
              <a:rPr sz="3000" lang="es-419"/>
            </a:br>
            <a:r>
              <a:rPr sz="3000" lang="es-419"/>
              <a:t>Mixed-Input Letters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RSVP-iconCHAT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SymbolPath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DigitCHAT</a:t>
            </a:r>
          </a:p>
        </p:txBody>
      </p:sp>
      <p:sp>
        <p:nvSpPr>
          <p:cNvPr id="585" name="Shape 585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6" name="Shape 586"/>
          <p:cNvSpPr/>
          <p:nvPr/>
        </p:nvSpPr>
        <p:spPr>
          <a:xfrm>
            <a:off y="4002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7" name="Shape 587"/>
          <p:cNvSpPr/>
          <p:nvPr/>
        </p:nvSpPr>
        <p:spPr>
          <a:xfrm>
            <a:off y="5541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/>
          <p:nvPr/>
        </p:nvSpPr>
        <p:spPr>
          <a:xfrm>
            <a:off y="1919100" x="457200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Outline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Assistive Communication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Theoretical Contributions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Applied Contributions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Summary and Conclusion</a:t>
            </a:r>
          </a:p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3" name="Shape 5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4" name="Shape 59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A Collaborative Effort</a:t>
            </a:r>
          </a:p>
        </p:txBody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Locked-In Syndrome (LIS)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Spinal injuries, ALS, tumors, strokes...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1% of ischemic strokes </a:t>
            </a:r>
            <a:r>
              <a:rPr sz="1800" lang="es-419"/>
              <a:t>[Smith and Delargy, 2005]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Icon-based, switch AAC for people with LIS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Dr. Deniz Erdogmus and Dr. Rupal Patel</a:t>
            </a:r>
            <a:br>
              <a:rPr lang="es-419"/>
            </a:b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Minimal switch/signal requirements (1+)</a:t>
            </a:r>
          </a:p>
          <a:p>
            <a:pPr algn="l" rtl="0" lvl="1" marR="0" indent="-4191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s-419"/>
              <a:t>Goal of a brain-computer interface (BCI)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Verb-first message construction </a:t>
            </a:r>
            <a:r>
              <a:rPr sz="1800" lang="es-419"/>
              <a:t>[Patel et al, 2004]</a:t>
            </a:r>
          </a:p>
        </p:txBody>
      </p:sp>
      <p:sp>
        <p:nvSpPr>
          <p:cNvPr id="596" name="Shape 59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0" name="Shape 6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1" name="Shape 60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Rapid Serial Visual Presentation</a:t>
            </a:r>
          </a:p>
        </p:txBody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Used in psychology, speed-reading, lie detection, and letter-based BCI </a:t>
            </a:r>
            <a:r>
              <a:rPr sz="1800" lang="es-419"/>
              <a:t>[Orhan et al, 2012]</a:t>
            </a:r>
          </a:p>
        </p:txBody>
      </p:sp>
      <p:pic>
        <p:nvPicPr>
          <p:cNvPr id="603" name="Shape 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080625" x="2989454"/>
            <a:ext cy="3163475" cx="31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8" name="Shape 6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9" name="Shape 60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RSVP-iconCHAT</a:t>
            </a:r>
          </a:p>
        </p:txBody>
      </p:sp>
      <p:pic>
        <p:nvPicPr>
          <p:cNvPr id="610" name="Shape 6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26826" x="817112"/>
            <a:ext cy="5005850" cx="750977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5" name="Shape 6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16" name="Shape 6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1" name="Shape 6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7" name="Shape 6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Shape 63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9" name="Shape 6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Shape 641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5" name="Shape 6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Shape 64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1" name="Shape 6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52" name="Shape 6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y="1589875" x="457200"/>
            <a:ext cy="25779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0" sz="3000" lang="es-419"/>
              <a:t>Part 1: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3000"/>
          </a:p>
          <a:p>
            <a:pPr rtl="0">
              <a:spcBef>
                <a:spcPts val="0"/>
              </a:spcBef>
              <a:buNone/>
            </a:pPr>
            <a:r>
              <a:rPr lang="es-419"/>
              <a:t>Assistive </a:t>
            </a:r>
          </a:p>
          <a:p>
            <a:pPr>
              <a:spcBef>
                <a:spcPts val="0"/>
              </a:spcBef>
              <a:buNone/>
            </a:pPr>
            <a:r>
              <a:rPr lang="es-419"/>
              <a:t>Communication</a:t>
            </a:r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7" name="Shape 6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58" name="Shape 6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3" name="Shape 6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64" name="Shape 6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9" name="Shape 6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Shape 67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6" name="Shape 6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77" name="Shape 6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Shape 67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2" name="Shape 6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83" name="Shape 6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Shape 68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8" name="Shape 6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89" name="Shape 6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46851" x="0"/>
            <a:ext cy="5164297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Shape 690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4" name="Shape 6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5" name="Shape 69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Observations</a:t>
            </a:r>
          </a:p>
        </p:txBody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Prediction/ordering controls speed of message construction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Natural fit for prediction via semantic grams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Required screen space is now tied to message complexity</a:t>
            </a:r>
          </a:p>
        </p:txBody>
      </p:sp>
      <p:sp>
        <p:nvSpPr>
          <p:cNvPr id="697" name="Shape 69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1" name="Shape 7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2" name="Shape 70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RSVP-iconCHAT Study</a:t>
            </a:r>
          </a:p>
        </p:txBody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24 non-disabled participants (ND)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14 females and 10 males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Ages 19 - 43 (mean of 24)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4 participants with speech and motor impairments (SMI)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2 females and 2 males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Ages 33 - 56 (mean of 41)</a:t>
            </a:r>
            <a:br>
              <a:rPr lang="es-419"/>
            </a:b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Space bar as switch mechanism</a:t>
            </a:r>
          </a:p>
          <a:p>
            <a:pPr algn="l" rtl="0" lvl="1" marR="0" indent="-4191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s-419"/>
              <a:t>Up to 106 words in alphabetic order</a:t>
            </a:r>
            <a:br>
              <a:rPr lang="es-419"/>
            </a:br>
          </a:p>
        </p:txBody>
      </p:sp>
      <p:sp>
        <p:nvSpPr>
          <p:cNvPr id="704" name="Shape 70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8" name="Shape 7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9" name="Shape 70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Method</a:t>
            </a:r>
          </a:p>
        </p:txBody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For every participant: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Introduction and 3 training cards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Shuffle 30 picture cards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Use the system to describe each card</a:t>
            </a:r>
          </a:p>
          <a:p>
            <a:pPr rtl="0" lvl="0" indent="-3810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s-419"/>
              <a:t>RSVP starting at 700ms; adjustable at any time</a:t>
            </a:r>
          </a:p>
        </p:txBody>
      </p:sp>
      <p:pic>
        <p:nvPicPr>
          <p:cNvPr id="711" name="Shape 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038025" x="2168312"/>
            <a:ext cy="2529875" cx="48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Shape 71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6" name="Shape 7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7" name="Shape 71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Results: Construction Time</a:t>
            </a:r>
          </a:p>
        </p:txBody>
      </p:sp>
      <p:sp>
        <p:nvSpPr>
          <p:cNvPr id="718" name="Shape 71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  <p:pic>
        <p:nvPicPr>
          <p:cNvPr id="719" name="Shape 7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53549" x="457200"/>
            <a:ext cy="4779179" cx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On Communication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y="3789150" x="584575"/>
            <a:ext cy="2400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SMCR and derivatives </a:t>
            </a:r>
            <a:r>
              <a:rPr sz="1800" lang="es-419"/>
              <a:t>[Shannon and Weaver, 1949]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Affected by distortion to any component</a:t>
            </a:r>
            <a:br>
              <a:rPr lang="es-419"/>
            </a:b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What if there is distortion from the Source?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91050" x="457200"/>
            <a:ext cy="1652400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3" name="Shape 7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4" name="Shape 72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Overview of Results</a:t>
            </a:r>
          </a:p>
        </p:txBody>
      </p:sp>
      <p:sp>
        <p:nvSpPr>
          <p:cNvPr id="725" name="Shape 72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Average speed of last 5 utterances: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70s (ND) vs. 107s (SMI)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No nonsensical utterances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Average of 5 selections (verb + 4)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RSVP speeds w/ positive motor response: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700ms (ND) vs. 1200ms (SMI)</a:t>
            </a:r>
          </a:p>
        </p:txBody>
      </p:sp>
      <p:sp>
        <p:nvSpPr>
          <p:cNvPr id="726" name="Shape 72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0" name="Shape 7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1" name="Shape 73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Summary of RSVP-iconCHAT</a:t>
            </a:r>
          </a:p>
        </p:txBody>
      </p:sp>
      <p:sp>
        <p:nvSpPr>
          <p:cNvPr id="732" name="Shape 73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Immediately applicable to mobile systems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Message complexity can be scaled (personalized)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Exandable to multi-modal or analog input: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Push the switch harder to go faster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Directional switches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"Oops" functionality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Involuntary responses (BCI) could leverage predictive reordering via sem-grams</a:t>
            </a:r>
          </a:p>
        </p:txBody>
      </p:sp>
      <p:sp>
        <p:nvSpPr>
          <p:cNvPr id="733" name="Shape 73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7" name="Shape 7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8" name="Shape 73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Applied Contributions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Icons</a:t>
            </a:r>
          </a:p>
        </p:txBody>
      </p:sp>
      <p:sp>
        <p:nvSpPr>
          <p:cNvPr id="740" name="Shape 740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Continuous Icons</a:t>
            </a:r>
          </a:p>
        </p:txBody>
      </p:sp>
      <p:sp>
        <p:nvSpPr>
          <p:cNvPr id="741" name="Shape 741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Mobile,</a:t>
            </a:r>
            <a:br>
              <a:rPr sz="3000" lang="es-419"/>
            </a:br>
            <a:r>
              <a:rPr sz="3000" lang="es-419"/>
              <a:t>Mixed-Input Letters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RSVP-iconCHAT</a:t>
            </a:r>
          </a:p>
        </p:txBody>
      </p:sp>
      <p:sp>
        <p:nvSpPr>
          <p:cNvPr id="743" name="Shape 743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SymbolPath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DigitCHAT</a:t>
            </a:r>
          </a:p>
        </p:txBody>
      </p:sp>
      <p:sp>
        <p:nvSpPr>
          <p:cNvPr id="745" name="Shape 745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6" name="Shape 746"/>
          <p:cNvSpPr/>
          <p:nvPr/>
        </p:nvSpPr>
        <p:spPr>
          <a:xfrm>
            <a:off y="4002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" name="Shape 747"/>
          <p:cNvSpPr/>
          <p:nvPr/>
        </p:nvSpPr>
        <p:spPr>
          <a:xfrm>
            <a:off y="5541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8" name="Shape 748"/>
          <p:cNvSpPr/>
          <p:nvPr/>
        </p:nvSpPr>
        <p:spPr>
          <a:xfrm>
            <a:off y="3458100" x="469200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9" name="Shape 74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3" name="Shape 7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4" name="Shape 75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SymbolPath Motivation</a:t>
            </a:r>
          </a:p>
        </p:txBody>
      </p:sp>
      <p:pic>
        <p:nvPicPr>
          <p:cNvPr id="755" name="Shape 7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45625" x="457200"/>
            <a:ext cy="4307608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0" name="Shape 7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1" name="Shape 76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SymbolPath</a:t>
            </a:r>
          </a:p>
        </p:txBody>
      </p:sp>
      <p:pic>
        <p:nvPicPr>
          <p:cNvPr id="762" name="Shape 7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40025" x="457200"/>
            <a:ext cy="4307597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/>
          <p:nvPr/>
        </p:nvSpPr>
        <p:spPr>
          <a:xfrm>
            <a:off y="5947625" x="457200"/>
            <a:ext cy="7310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s-419"/>
              <a:t>"I need more coffee"</a:t>
            </a:r>
          </a:p>
        </p:txBody>
      </p:sp>
      <p:sp>
        <p:nvSpPr>
          <p:cNvPr id="764" name="Shape 76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8" name="Shape 7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9" name="Shape 76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Summary of SymbolPath</a:t>
            </a:r>
          </a:p>
        </p:txBody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Designed for people with upper limb motor impairments or developing literacy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Semantic grams reweighted by path contour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75+ active users on Android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Regular email feedback: "It's fun!"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Drawing and syntactic completion/generation encourages fuller utterances</a:t>
            </a:r>
          </a:p>
        </p:txBody>
      </p:sp>
      <p:pic>
        <p:nvPicPr>
          <p:cNvPr id="771" name="Shape 7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846100" x="6000575"/>
            <a:ext cy="893249" cx="23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6" name="Shape 7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7" name="Shape 777"/>
          <p:cNvSpPr/>
          <p:nvPr/>
        </p:nvSpPr>
        <p:spPr>
          <a:xfrm>
            <a:off y="4997100" x="457200"/>
            <a:ext cy="1251899" cx="8229600"/>
          </a:xfrm>
          <a:prstGeom prst="roundRect">
            <a:avLst>
              <a:gd fmla="val 16667" name="adj"/>
            </a:avLst>
          </a:prstGeom>
          <a:noFill/>
          <a:ln w="1905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8" name="Shape 77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Applied Contributions</a:t>
            </a:r>
          </a:p>
        </p:txBody>
      </p:sp>
      <p:sp>
        <p:nvSpPr>
          <p:cNvPr id="779" name="Shape 779"/>
          <p:cNvSpPr txBox="1"/>
          <p:nvPr/>
        </p:nvSpPr>
        <p:spPr>
          <a:xfrm>
            <a:off y="1919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Discrete Icons</a:t>
            </a:r>
          </a:p>
        </p:txBody>
      </p:sp>
      <p:sp>
        <p:nvSpPr>
          <p:cNvPr id="780" name="Shape 780"/>
          <p:cNvSpPr txBox="1"/>
          <p:nvPr/>
        </p:nvSpPr>
        <p:spPr>
          <a:xfrm>
            <a:off y="3458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Free Order,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Continuous Icons</a:t>
            </a:r>
          </a:p>
        </p:txBody>
      </p:sp>
      <p:sp>
        <p:nvSpPr>
          <p:cNvPr id="781" name="Shape 781"/>
          <p:cNvSpPr txBox="1"/>
          <p:nvPr/>
        </p:nvSpPr>
        <p:spPr>
          <a:xfrm>
            <a:off y="4997100" x="46923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Mobile,</a:t>
            </a:r>
            <a:br>
              <a:rPr sz="3000" lang="es-419"/>
            </a:br>
            <a:r>
              <a:rPr sz="3000" lang="es-419"/>
              <a:t>Mixed-Input Letters</a:t>
            </a:r>
          </a:p>
        </p:txBody>
      </p:sp>
      <p:sp>
        <p:nvSpPr>
          <p:cNvPr id="782" name="Shape 782"/>
          <p:cNvSpPr txBox="1"/>
          <p:nvPr/>
        </p:nvSpPr>
        <p:spPr>
          <a:xfrm>
            <a:off y="1919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RSVP-iconCHAT</a:t>
            </a:r>
          </a:p>
        </p:txBody>
      </p:sp>
      <p:sp>
        <p:nvSpPr>
          <p:cNvPr id="783" name="Shape 783"/>
          <p:cNvSpPr txBox="1"/>
          <p:nvPr/>
        </p:nvSpPr>
        <p:spPr>
          <a:xfrm>
            <a:off y="3458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SymbolPath</a:t>
            </a:r>
          </a:p>
        </p:txBody>
      </p:sp>
      <p:sp>
        <p:nvSpPr>
          <p:cNvPr id="784" name="Shape 784"/>
          <p:cNvSpPr txBox="1"/>
          <p:nvPr/>
        </p:nvSpPr>
        <p:spPr>
          <a:xfrm>
            <a:off y="4997100" x="469200"/>
            <a:ext cy="1251899" cx="39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s-419"/>
              <a:t>DigitCHAT</a:t>
            </a:r>
          </a:p>
        </p:txBody>
      </p:sp>
      <p:sp>
        <p:nvSpPr>
          <p:cNvPr id="785" name="Shape 785"/>
          <p:cNvSpPr/>
          <p:nvPr/>
        </p:nvSpPr>
        <p:spPr>
          <a:xfrm>
            <a:off y="2463000" x="425385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6" name="Shape 786"/>
          <p:cNvSpPr/>
          <p:nvPr/>
        </p:nvSpPr>
        <p:spPr>
          <a:xfrm>
            <a:off y="4002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7" name="Shape 787"/>
          <p:cNvSpPr/>
          <p:nvPr/>
        </p:nvSpPr>
        <p:spPr>
          <a:xfrm>
            <a:off y="5541000" x="4056000"/>
            <a:ext cy="164099" cx="63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8" name="Shape 78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2" name="Shape 7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3" name="Shape 79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DigitCHAT Motivation</a:t>
            </a:r>
          </a:p>
        </p:txBody>
      </p:sp>
      <p:pic>
        <p:nvPicPr>
          <p:cNvPr id="794" name="Shape 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427162" x="5660050"/>
            <a:ext cy="3360124" cx="2743400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795" name="Shape 7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891824" x="763722"/>
            <a:ext cy="4430825" cx="3082324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796" name="Shape 796"/>
          <p:cNvSpPr/>
          <p:nvPr/>
        </p:nvSpPr>
        <p:spPr>
          <a:xfrm>
            <a:off y="3406737" x="4199250"/>
            <a:ext cy="1401000" cx="11075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7" name="Shape 797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1" name="Shape 8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2" name="Shape 80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DigitCHAT</a:t>
            </a:r>
          </a:p>
        </p:txBody>
      </p:sp>
      <p:sp>
        <p:nvSpPr>
          <p:cNvPr id="803" name="Shape 803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Word-by-word, real-time construction</a:t>
            </a:r>
            <a:br>
              <a:rPr lang="es-419"/>
            </a:b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Mixed-mode input and active learning</a:t>
            </a:r>
          </a:p>
        </p:txBody>
      </p:sp>
      <p:pic>
        <p:nvPicPr>
          <p:cNvPr id="804" name="Shape 8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386950" x="1614224"/>
            <a:ext cy="3180949" cx="2597100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805" name="Shape 8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86950" x="4847175"/>
            <a:ext cy="3180949" cx="2597100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806" name="Shape 80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0" name="Shape 8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1" name="Shape 8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Summary of DigitCHAT</a:t>
            </a:r>
          </a:p>
        </p:txBody>
      </p:sp>
      <p:sp>
        <p:nvSpPr>
          <p:cNvPr id="812" name="Shape 81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Scalable and fast (&gt; 45 WPM) </a:t>
            </a:r>
            <a:r>
              <a:rPr sz="1800" lang="es-419"/>
              <a:t>[Silfverberg et al, 2000]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Compare to &lt; 20 WPM for most AAC systems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15+ active users on Android</a:t>
            </a:r>
            <a:br>
              <a:rPr lang="es-419"/>
            </a:b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Winner of the ACM ASSETS 2014 Text Entry Challenge</a:t>
            </a:r>
          </a:p>
        </p:txBody>
      </p:sp>
      <p:pic>
        <p:nvPicPr>
          <p:cNvPr id="813" name="Shape 8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34600" x="5953900"/>
            <a:ext cy="893249" cx="23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Shape 81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Who Uses AAC?</a:t>
            </a:r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People of all ages; ~2 million in US </a:t>
            </a:r>
            <a:r>
              <a:rPr sz="1800" lang="es-419"/>
              <a:t>[NIH, 2000]</a:t>
            </a:r>
            <a:br>
              <a:rPr lang="es-419"/>
            </a:b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Developmental disorders:</a:t>
            </a:r>
          </a:p>
          <a:p>
            <a:pPr algn="l" rtl="0" lvl="1" marR="0" indent="-4191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s-419"/>
              <a:t>Autism, cerebral palsy...</a:t>
            </a:r>
          </a:p>
          <a:p>
            <a:pPr algn="l" rtl="0" lvl="1" marR="0" indent="-4191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s-419"/>
              <a:t>53% of people with CP use AAC </a:t>
            </a:r>
            <a:r>
              <a:rPr sz="1800" lang="es-419"/>
              <a:t>[Jinks and Sinteff, 1994]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Neurological and neuromotor disorders: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ALS, MD, MSA, stroke, paralysis...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s-419"/>
              <a:t>75% of people with ALS use AAC </a:t>
            </a:r>
            <a:r>
              <a:rPr sz="1800" lang="es-419"/>
              <a:t>[Ball, 2004]</a:t>
            </a:r>
          </a:p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8" name="Shape 8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9" name="Shape 81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419"/>
              <a:t>Projected DigitCHAT</a:t>
            </a:r>
          </a:p>
        </p:txBody>
      </p:sp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60625" x="851075"/>
            <a:ext cy="4186024" cx="744183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y="5846650" x="457200"/>
            <a:ext cy="742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sz="1800" lang="es-419"/>
              <a:t>Head-tracking prototype by Dan Lazewatsky and Bill Smart </a:t>
            </a:r>
          </a:p>
          <a:p>
            <a:pPr algn="ctr">
              <a:spcBef>
                <a:spcPts val="0"/>
              </a:spcBef>
              <a:buNone/>
            </a:pPr>
            <a:r>
              <a:rPr sz="1800" lang="es-419"/>
              <a:t>(Oregon State University)</a:t>
            </a:r>
          </a:p>
        </p:txBody>
      </p:sp>
      <p:sp>
        <p:nvSpPr>
          <p:cNvPr id="822" name="Shape 82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6" name="Shape 8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7" name="Shape 827"/>
          <p:cNvSpPr txBox="1"/>
          <p:nvPr>
            <p:ph type="ctrTitle"/>
          </p:nvPr>
        </p:nvSpPr>
        <p:spPr>
          <a:xfrm>
            <a:off y="1589875" x="457200"/>
            <a:ext cy="25779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3000" lang="es-419"/>
              <a:t>Part 4: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0" sz="3000"/>
          </a:p>
          <a:p>
            <a:pPr rtl="0">
              <a:spcBef>
                <a:spcPts val="0"/>
              </a:spcBef>
              <a:buNone/>
            </a:pPr>
            <a:r>
              <a:rPr lang="es-419"/>
              <a:t>Summary</a:t>
            </a:r>
          </a:p>
          <a:p>
            <a:pPr rtl="0">
              <a:spcBef>
                <a:spcPts val="0"/>
              </a:spcBef>
              <a:buNone/>
            </a:pPr>
            <a:r>
              <a:rPr lang="es-419"/>
              <a:t>and</a:t>
            </a:r>
          </a:p>
          <a:p>
            <a:pPr rtl="0" lvl="0">
              <a:spcBef>
                <a:spcPts val="0"/>
              </a:spcBef>
              <a:buNone/>
            </a:pPr>
            <a:r>
              <a:rPr lang="es-419"/>
              <a:t>Conclusion</a:t>
            </a:r>
          </a:p>
        </p:txBody>
      </p:sp>
      <p:sp>
        <p:nvSpPr>
          <p:cNvPr id="828" name="Shape 828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2" name="Shape 8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3" name="Shape 83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Thesis (Redux)</a:t>
            </a:r>
          </a:p>
        </p:txBody>
      </p:sp>
      <p:sp>
        <p:nvSpPr>
          <p:cNvPr id="834" name="Shape 83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 rtl="0" lvl="0">
              <a:spcBef>
                <a:spcPts val="0"/>
              </a:spcBef>
              <a:buNone/>
            </a:pPr>
            <a:r>
              <a:rPr lang="es-419"/>
              <a:t>"Intelligent interfaces can mitigate the need for linguistically and motorically precise user input to enhance the ease and efficiency of assistive communication."</a:t>
            </a:r>
          </a:p>
        </p:txBody>
      </p:sp>
      <p:sp>
        <p:nvSpPr>
          <p:cNvPr id="835" name="Shape 835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9" name="Shape 8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0" name="Shape 84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Theoretical Contributions</a:t>
            </a:r>
          </a:p>
        </p:txBody>
      </p:sp>
      <p:sp>
        <p:nvSpPr>
          <p:cNvPr id="841" name="Shape 84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"...mitigate the need for linguistically and motorically precise user input..."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An unordered language model that bridges syntax and semantics. </a:t>
            </a:r>
            <a:r>
              <a:rPr sz="1800" lang="es-419"/>
              <a:t>[Wiegand and Patel, 2012A]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An empirical comparison of contextual language predictors. </a:t>
            </a:r>
            <a:r>
              <a:rPr sz="1800" lang="es-419"/>
              <a:t>[Wiegand and Patel, 2015B (R1)]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motor movement study with current and potential AAC users. </a:t>
            </a:r>
            <a:r>
              <a:rPr sz="1800" lang="es-419"/>
              <a:t>[Wiegand and Patel, 2015A]</a:t>
            </a:r>
          </a:p>
        </p:txBody>
      </p:sp>
      <p:sp>
        <p:nvSpPr>
          <p:cNvPr id="842" name="Shape 842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6" name="Shape 8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7" name="Shape 84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Applied Contributions</a:t>
            </a:r>
          </a:p>
        </p:txBody>
      </p:sp>
      <p:sp>
        <p:nvSpPr>
          <p:cNvPr id="848" name="Shape 84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s-419"/>
              <a:t>"...to enhance the ease and efficiency of assistive communication."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semantic approach to icon-based, switch AAC. </a:t>
            </a:r>
            <a:r>
              <a:rPr sz="1800" lang="es-419"/>
              <a:t>[Wiegand and Patel, 2014B]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A continuous motion overlay module for icon-based AAC. </a:t>
            </a:r>
            <a:r>
              <a:rPr sz="1800" lang="es-419"/>
              <a:t>[Wiegand and Patel, 2012B]</a:t>
            </a:r>
            <a:br>
              <a:rPr lang="es-419"/>
            </a:b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419"/>
              <a:t>Mobile, letter-based AAC that supports conversational speeds. </a:t>
            </a:r>
            <a:r>
              <a:rPr sz="1800" lang="es-419"/>
              <a:t>[Wiegand and Patel, 2014A]</a:t>
            </a:r>
          </a:p>
        </p:txBody>
      </p:sp>
      <p:sp>
        <p:nvSpPr>
          <p:cNvPr id="849" name="Shape 84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3" name="Shape 8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4" name="Shape 85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Revisiting the Goal</a:t>
            </a:r>
          </a:p>
        </p:txBody>
      </p:sp>
      <p:pic>
        <p:nvPicPr>
          <p:cNvPr id="855" name="Shape 8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42925" x="457200"/>
            <a:ext cy="2203200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Shape 85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0" name="Shape 8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1" name="Shape 86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Revisiting the Goal</a:t>
            </a:r>
          </a:p>
        </p:txBody>
      </p:sp>
      <p:pic>
        <p:nvPicPr>
          <p:cNvPr id="862" name="Shape 862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y="1642925" x="457200"/>
            <a:ext cy="2203200" cx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Shape 8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245225" x="631062"/>
            <a:ext cy="2203200" cx="788187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Shape 86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8" name="Shape 8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9" name="Shape 869"/>
          <p:cNvSpPr txBox="1"/>
          <p:nvPr>
            <p:ph idx="1" type="subTitle"/>
          </p:nvPr>
        </p:nvSpPr>
        <p:spPr>
          <a:xfrm flipH="1">
            <a:off y="4939450" x="2191375"/>
            <a:ext cy="1658999" cx="47390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s-419"/>
              <a:t>Special thanks to the Continuous Path Foundation and the National Science Foundation (Grants #HCC-0914808 and #SBE-0354378).</a:t>
            </a:r>
          </a:p>
        </p:txBody>
      </p:sp>
      <p:sp>
        <p:nvSpPr>
          <p:cNvPr id="870" name="Shape 870"/>
          <p:cNvSpPr txBox="1"/>
          <p:nvPr>
            <p:ph type="ctrTitle"/>
          </p:nvPr>
        </p:nvSpPr>
        <p:spPr>
          <a:xfrm>
            <a:off y="751679" x="457200"/>
            <a:ext cy="40124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4800"/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z="4800" lang="es-419"/>
              <a:t>Thank you for listening!</a:t>
            </a:r>
            <a:br>
              <a:rPr sz="4800" lang="es-419"/>
            </a:br>
            <a:br>
              <a:rPr sz="3000" lang="es-419">
                <a:solidFill>
                  <a:schemeClr val="dk1"/>
                </a:solidFill>
              </a:rPr>
            </a:br>
            <a:r>
              <a:rPr sz="3000" lang="es-419">
                <a:solidFill>
                  <a:schemeClr val="dk1"/>
                </a:solidFill>
              </a:rPr>
              <a:t>karlwiegand.com/defense</a:t>
            </a:r>
          </a:p>
        </p:txBody>
      </p:sp>
      <p:pic>
        <p:nvPicPr>
          <p:cNvPr id="871" name="Shape 8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169484" x="7285180"/>
            <a:ext cy="1214807" cx="126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828621" x="3722487"/>
            <a:ext cy="958250" cx="16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5152884" x="591541"/>
            <a:ext cy="1232135" cx="1245136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8" name="Shape 8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9" name="Shape 879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3" name="Shape 8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4" name="Shape 88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s-419"/>
              <a:t>Sem-Grams: Method Details</a:t>
            </a:r>
          </a:p>
        </p:txBody>
      </p:sp>
      <p:sp>
        <p:nvSpPr>
          <p:cNvPr id="885" name="Shape 88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Test sentences truncated to 20 words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800"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All algorithms seeded with top 10 type-specific grams for each input word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800"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Maximum of 190 candidate words to rank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800"/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s-419"/>
              <a:t>Absence of target word in list was considered a "failure to predict"</a:t>
            </a:r>
          </a:p>
        </p:txBody>
      </p:sp>
      <p:sp>
        <p:nvSpPr>
          <p:cNvPr id="886" name="Shape 886"/>
          <p:cNvSpPr txBox="1"/>
          <p:nvPr>
            <p:ph idx="12" type="sldNum"/>
          </p:nvPr>
        </p:nvSpPr>
        <p:spPr>
          <a:xfrm>
            <a:off y="6333134" x="8556783"/>
            <a:ext cy="5249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