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200" x="4648850"/>
            <a:ext cy="1643400" cx="40379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0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4" name="Shape 1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" name="Shape 19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5" name="Shape 25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6" name="Shape 26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7" name="Shape 2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30" name="Shape 30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2" name="Shape 32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34" name="Shape 34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35" name="Shape 35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6" name="Shape 36"/>
          <p:cNvSpPr txBox="1"/>
          <p:nvPr>
            <p:ph type="ctrTitle"/>
          </p:nvPr>
        </p:nvSpPr>
        <p:spPr>
          <a:xfrm>
            <a:off y="1589875" x="457200"/>
            <a:ext cy="25779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SzPct val="100000"/>
              <a:defRPr sz="4000"/>
            </a:lvl1pPr>
            <a:lvl2pPr rtl="0">
              <a:spcBef>
                <a:spcPts val="0"/>
              </a:spcBef>
              <a:buSzPct val="100000"/>
              <a:defRPr sz="7200"/>
            </a:lvl2pPr>
            <a:lvl3pPr rtl="0">
              <a:spcBef>
                <a:spcPts val="0"/>
              </a:spcBef>
              <a:buSzPct val="100000"/>
              <a:defRPr sz="7200"/>
            </a:lvl3pPr>
            <a:lvl4pPr rtl="0">
              <a:spcBef>
                <a:spcPts val="0"/>
              </a:spcBef>
              <a:buSzPct val="100000"/>
              <a:defRPr sz="7200"/>
            </a:lvl4pPr>
            <a:lvl5pPr rtl="0">
              <a:spcBef>
                <a:spcPts val="0"/>
              </a:spcBef>
              <a:buSzPct val="100000"/>
              <a:defRPr sz="7200"/>
            </a:lvl5pPr>
            <a:lvl6pPr rtl="0">
              <a:spcBef>
                <a:spcPts val="0"/>
              </a:spcBef>
              <a:buSzPct val="100000"/>
              <a:defRPr sz="7200"/>
            </a:lvl6pPr>
            <a:lvl7pPr rtl="0">
              <a:spcBef>
                <a:spcPts val="0"/>
              </a:spcBef>
              <a:buSzPct val="100000"/>
              <a:defRPr sz="7200"/>
            </a:lvl7pPr>
            <a:lvl8pPr rtl="0">
              <a:spcBef>
                <a:spcPts val="0"/>
              </a:spcBef>
              <a:buSzPct val="100000"/>
              <a:defRPr sz="7200"/>
            </a:lvl8pPr>
            <a:lvl9pPr rtl="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4"/><Relationship Target="../media/image12.jp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png" Type="http://schemas.openxmlformats.org/officeDocument/2006/relationships/image" Id="rId4"/><Relationship Target="../media/image01.jpg" Type="http://schemas.openxmlformats.org/officeDocument/2006/relationships/image" Id="rId3"/><Relationship Target="../media/image14.png" Type="http://schemas.openxmlformats.org/officeDocument/2006/relationships/image" Id="rId6"/><Relationship Target="../media/image13.png" Type="http://schemas.openxmlformats.org/officeDocument/2006/relationships/image" Id="rId5"/><Relationship Target="../media/image10.pn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-419"/>
              <a:t>Impact of Motor Impairment on Full-Screen Touch Interaction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3000" lang="es-419">
                <a:solidFill>
                  <a:srgbClr val="000000"/>
                </a:solidFill>
              </a:rPr>
              <a:t>karlwiegand.com/csun2015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4955200" x="4648850"/>
            <a:ext cy="1643400" cx="40379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-419"/>
              <a:t>Karl Wiegand and Rupal Patel</a:t>
            </a:r>
          </a:p>
          <a:p>
            <a:pPr rtl="0">
              <a:spcBef>
                <a:spcPts val="0"/>
              </a:spcBef>
              <a:buNone/>
            </a:pPr>
            <a:r>
              <a:rPr b="1" lang="es-419"/>
              <a:t>Northeastern University (USA)</a:t>
            </a:r>
          </a:p>
          <a:p>
            <a:pPr>
              <a:spcBef>
                <a:spcPts val="0"/>
              </a:spcBef>
              <a:buNone/>
            </a:pPr>
            <a:r>
              <a:rPr lang="es-419"/>
              <a:t>March 6, 2015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60822" x="3101458"/>
            <a:ext cy="1232135" cx="124513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Study Overview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2 cross-balanced sessions: taps vs. slides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4x4 grid = 16 locations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Pseudo-random shuffling (a la Latin Squares)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10 levels of 3 rounds each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1, 2, 3, ...10 balloons per round = 165 total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Track all hits, misses, and timing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Participants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Residents at the Boston Home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Various levels of speech and motor impairments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10 females and 5 males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Ages 35 - 71 (mean of 56)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8 right-handed; 7 left-handed (3 due to MS)</a:t>
            </a:r>
            <a:br>
              <a:rPr lang="es-419"/>
            </a:br>
          </a:p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All were familiar with touchscreen tablets, but only 8 regular users (7 iPads, 1 Kindle)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Method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10.1" Android tablet (ASUS Transformer)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Comfortable, landscape position s.t. all areas were fully reachable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9 users preferred a 45-degree angle on a table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1 user preferred a lowered table and flat tablet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2 users preferred the tablet in a wheelchair mount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2 users preferred the tablet in their lap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1 user cradled the tablet in one arm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Choice of finger or stylus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6 wanted stylus, but needed it positioned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Interview Questions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Did you find any areas of the screen easier or more difficult to reach than others?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Did you prefer tapping, sliding, a combination of both, or neither?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Were the balloon targets too big or small?</a:t>
            </a:r>
            <a:br>
              <a:rPr lang="es-419"/>
            </a:b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What would you like to see improved in touchscreen tablets?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Variability: Multiple Taps (LH)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67475" x="457200"/>
            <a:ext cy="489896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Variability: Finger Dragging (RH)</a:t>
            </a: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50350" x="457200"/>
            <a:ext cy="4911978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Variability: Hand Resting (RH)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65017" x="457192"/>
            <a:ext cy="4891375" cx="822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Variability: Thumb Usage (RH)</a:t>
            </a: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70500" x="457200"/>
            <a:ext cy="4924798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Results: Misses by Handedness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18550" x="609600"/>
            <a:ext cy="2252596" cx="376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06650" x="4841550"/>
            <a:ext cy="2252599" cx="376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y="2249350" x="53185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s-419"/>
              <a:t>Left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y="4967025" x="457200"/>
            <a:ext cy="469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s-419"/>
              <a:t>Overlays from all sessions</a:t>
            </a:r>
          </a:p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y="2239850" x="480310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s-419"/>
              <a:t>Right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Results: Locations by Handedness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70425" x="609600"/>
            <a:ext cy="2341424" cx="374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70425" x="4853001"/>
            <a:ext cy="2341424" cx="37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y="4455425" x="2583125"/>
            <a:ext cy="579000" cx="7299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y="4455425" x="5867400"/>
            <a:ext cy="579000" cx="7299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y="2638800" x="5867400"/>
            <a:ext cy="579000" cx="7299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y="2638800" x="6880425"/>
            <a:ext cy="579000" cx="7299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y="2638800" x="1636050"/>
            <a:ext cy="579000" cx="7299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y="3847100" x="7774325"/>
            <a:ext cy="579000" cx="7299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2249350" x="53185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s-419"/>
              <a:t>Left</a:t>
            </a: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y="2239850" x="480310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s-419"/>
              <a:t>Right</a:t>
            </a:r>
          </a:p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y="4967025" x="457200"/>
            <a:ext cy="469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s-419"/>
              <a:t>Mean speed-to-target in pixels/second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Outline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Touchscreens and Accessibility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Study Description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Results and Observations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419"/>
              <a:t>Summary and Conclusions</a:t>
            </a:r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Results: Directions by Handedness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9187" x="496198"/>
            <a:ext cy="3851858" cx="39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29200" x="4652100"/>
            <a:ext cy="3851843" cx="3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y="4698900" x="1003875"/>
            <a:ext cy="606299" cx="10173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y="4698900" x="7321575"/>
            <a:ext cy="606299" cx="1017300"/>
          </a:xfrm>
          <a:prstGeom prst="ellipse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5502050" x="457200"/>
            <a:ext cy="579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s-419"/>
              <a:t>Mean speed-to-target in pixels/second</a:t>
            </a:r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y="2229200" x="53520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2400" lang="es-419"/>
              <a:t>Left</a:t>
            </a:r>
          </a:p>
        </p:txBody>
      </p:sp>
      <p:sp>
        <p:nvSpPr>
          <p:cNvPr id="202" name="Shape 202"/>
          <p:cNvSpPr txBox="1"/>
          <p:nvPr>
            <p:ph idx="3" type="body"/>
          </p:nvPr>
        </p:nvSpPr>
        <p:spPr>
          <a:xfrm>
            <a:off y="2229200" x="4691100"/>
            <a:ext cy="469199" cx="3917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u="sng" sz="2400" lang="es-419"/>
              <a:t>Right</a:t>
            </a: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Participant Feedback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3 users preferred tapping; 5 preferred sliding; 5 preferred a combination of both; and 2 had no preference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10 users noted that sliding required planning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Overall, 8 participants felt that sliding felt "faster" and "easier," but for short distances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Randomness prevented motor learning</a:t>
            </a:r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Study Observations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Varied tablet and hand/arm positions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Tablet being held, flat/tilted on lap, on desk, tilted on table, held in wheelchair mount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Needed to disable auto-rotation for 1 user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Use of fingers, thumb, stylus, and knuckles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Ghost tapping, spastic tapping, stylus friction, and finger humidity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Repeated margin activation and triggering of Google Now functionality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Summary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Sliding not significantly faster than tapping for arbitrary targets; no motor learning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16% accidental slides; 43% accidental taps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High variance in individual motor patterns; weak correlations by handedness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Gamified calibration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Static improvements through personas: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Handedness → margins, button locations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Tap/slide preferences → input sensitivity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subTitle"/>
          </p:nvPr>
        </p:nvSpPr>
        <p:spPr>
          <a:xfrm flipH="1">
            <a:off y="4939450" x="2191375"/>
            <a:ext cy="1658999" cx="4739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s-419"/>
              <a:t>Special thanks to the Continuous Path Foundation and the National Science Foundation (Grants #HCC-0914808 and #SBE-0354378).</a:t>
            </a:r>
          </a:p>
        </p:txBody>
      </p:sp>
      <p:sp>
        <p:nvSpPr>
          <p:cNvPr id="230" name="Shape 230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4800"/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z="4800" lang="es-419"/>
              <a:t>Thank you for listening!</a:t>
            </a:r>
            <a:br>
              <a:rPr sz="4800" lang="es-419"/>
            </a:br>
            <a:br>
              <a:rPr sz="3000" lang="es-419">
                <a:solidFill>
                  <a:schemeClr val="dk1"/>
                </a:solidFill>
              </a:rPr>
            </a:br>
            <a:r>
              <a:rPr sz="3000" lang="es-419">
                <a:solidFill>
                  <a:schemeClr val="dk1"/>
                </a:solidFill>
              </a:rPr>
              <a:t>karlwiegand.com/csun2015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69484" x="7285180"/>
            <a:ext cy="1214807" cx="126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28621" x="3722487"/>
            <a:ext cy="958250" cx="16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152884" x="591541"/>
            <a:ext cy="1232135" cx="124513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Touchscreen Prevalence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First appeared in 1960s and 1970s</a:t>
            </a:r>
            <a:br>
              <a:rPr lang="es-419"/>
            </a:br>
            <a:r>
              <a:rPr sz="2400" lang="es-419"/>
              <a:t>(Johnson; Beck and Stumpe; Hurst)</a:t>
            </a:r>
            <a:br>
              <a:rPr sz="2400"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In mobile devices since 1990s </a:t>
            </a:r>
            <a:r>
              <a:rPr sz="2400" lang="es-419"/>
              <a:t>(IBM Simon)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Popularity exploded in 2007 w/ iPhone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Apple sold 1.12+ million iPhones in 2007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Now in almost every mobile device</a:t>
            </a: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Touchscreen Accessibility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Motor impairment from MS, MSA, MD, etc.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Can rebind gestures or create new ones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Adjust click timing; enable switch control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Avoid touch interaction (e.g. Siri or Now)</a:t>
            </a: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Common Limitations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Programmatically prohibited from toggling or adjusting sliding functionality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Users are prevented from modifying the location, size, shape, and orientation of many toolbars and buttons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s-419"/>
              <a:t>Difficult to quantify the effects of these limitations on users and purchasing</a:t>
            </a:r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Motivating Example: Swype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Originally conceived as an interface for assistive communication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Well-received by non-disabled users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83525" x="1839325"/>
            <a:ext cy="2784374" cx="54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419"/>
              <a:t>Motivating Questions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Most mobile devices now have touchscreens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419"/>
              <a:t>Increasing research on accessibility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Fitts and Steering Laws </a:t>
            </a:r>
            <a:r>
              <a:rPr sz="1800" lang="es-419"/>
              <a:t>[Fitts, 1954; Accot and Zhai, 1996]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Swabbing/sliding is easier  </a:t>
            </a:r>
            <a:r>
              <a:rPr sz="1800" lang="es-419"/>
              <a:t>[Wacharamanotham et al, 2011]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s-419"/>
              <a:t>Buttons need to be bigger </a:t>
            </a:r>
            <a:r>
              <a:rPr sz="1800" lang="es-419"/>
              <a:t>[Chen et al, 2013]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s-419"/>
              <a:t>What about functional compensation?</a:t>
            </a:r>
            <a:br>
              <a:rPr lang="es-419"/>
            </a:b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s-419"/>
              <a:t>Can we learn realistic, layout-agnostic interaction patterns for an individual user?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Motor Optimization GUI (MoGUI)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6975" x="1449100"/>
            <a:ext cy="4684350" cx="62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-419"/>
              <a:t>MoGUI Example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14637" x="5173275"/>
            <a:ext cy="2635150" cx="35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48114" x="1122300"/>
            <a:ext cy="1702447" cx="2269925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639202" x="457200"/>
            <a:ext cy="1702447" cx="2269924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736462" x="457200"/>
            <a:ext cy="1702450" cx="2269924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104" name="Shape 1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3859535" x="1122300"/>
            <a:ext cy="1702444" cx="2269924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105" name="Shape 105"/>
          <p:cNvSpPr/>
          <p:nvPr/>
        </p:nvSpPr>
        <p:spPr>
          <a:xfrm>
            <a:off y="3251775" x="3898450"/>
            <a:ext cy="1560899" cx="7685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6333134" x="8556783"/>
            <a:ext cy="524999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