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D17C0AC-F078-431B-9561-8246FEC23424}">
  <a:tblStyle styleName="Table_0" styleId="{FD17C0AC-F078-431B-9561-8246FEC23424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56.xml" Type="http://schemas.openxmlformats.org/officeDocument/2006/relationships/slide" Id="rId61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7" name="Shape 3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5" name="Shape 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4844510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5757014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50852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gif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gif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4"/><Relationship Target="../media/image23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1.gif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6.png" Type="http://schemas.openxmlformats.org/officeDocument/2006/relationships/image" Id="rId4"/><Relationship Target="../media/image35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Pre-Presentation Notes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Slides and presentation materials are available online at:</a:t>
            </a:r>
          </a:p>
          <a:p>
            <a:r>
              <a:t/>
            </a:r>
          </a:p>
          <a:p>
            <a:r>
              <a:t/>
            </a:r>
          </a:p>
          <a:p>
            <a:pPr algn="ctr" rtl="0" lvl="0">
              <a:buNone/>
            </a:pPr>
            <a:r>
              <a:rPr b="1" lang="en"/>
              <a:t>karlwiegand.com/csun2014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Current AAC Interfaces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6950" x="1563350"/>
            <a:ext cy="5034268" cx="60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Conversion to Single-Switch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6950" x="1563350"/>
            <a:ext cy="5034275" cx="60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6950" x="1563350"/>
            <a:ext cy="5034275" cx="601730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Row-Column Scanning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Observations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Maintains familiarity.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Focus is on the vocabulary.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Required screen size is tied to vocabulary size or navigation complexity.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Users usually perform the search twice.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Searches involve repetitive movements.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Our Collaborative Effort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Creation of a icon-based, BCI-controlled AAC system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NSF Grant </a:t>
            </a:r>
            <a:r>
              <a:rPr lang="en"/>
              <a:t>HCC-0914808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Jointly investigated: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Dr. Deniz Erdogmus (ECE)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Dr. Rupal Patel (SLPA and CCIS)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BCI uses P300 brainwave (unary signal)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P300 Wave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70473" x="2129775"/>
            <a:ext cy="4963251" cx="488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Requirements and Scope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Based on icons, not letters: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Some letter-based BCI systems exist.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Icons have the potential to be faster.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Users may be pre-literate or have language impairments.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Minimize head, neck, and eye movements: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Movement can dislodge the BCI equipment.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Work with a unary signal (P300):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AutoNum type="alphaLcPeriod"/>
            </a:pPr>
            <a:r>
              <a:rPr lang="en"/>
              <a:t>Expand to support other signals if available.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sz="4800" lang="en"/>
              <a:t>Part 3:</a:t>
            </a:r>
          </a:p>
          <a:p>
            <a:pPr algn="ctr" rtl="0" lvl="0" indent="0" marL="0">
              <a:buNone/>
            </a:pPr>
            <a:r>
              <a:rPr sz="6000" lang="en"/>
              <a:t>Approach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Driving Questions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How can we decouple the required screen size from the vocabulary size?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Can we focus on the message instead of the vocabulary?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How much work can be shifted from the user to the system?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Idea #1: RSVP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Rapid Serial Visual Presentation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Used in psychology, speed-reading, lie detection, and prior letter-based AAC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94500" x="3433537"/>
            <a:ext cy="2275749" cx="22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y="6174000" x="612000"/>
            <a:ext cy="45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>
                <a:solidFill>
                  <a:srgbClr val="222222"/>
                </a:solidFill>
              </a:rPr>
              <a:t>Orhan, U., II, K. E. H., Erdogmus, D., Roark, B., Oken, B. &amp; Fried-Oken, M. (2012). RSVP keyboard: An EEG based typing interface.. In </a:t>
            </a:r>
            <a:r>
              <a:rPr sz="1200" lang="en" i="1">
                <a:solidFill>
                  <a:srgbClr val="222222"/>
                </a:solidFill>
              </a:rPr>
              <a:t>ICASSP</a:t>
            </a:r>
            <a:r>
              <a:rPr sz="1200" lang="en">
                <a:solidFill>
                  <a:srgbClr val="222222"/>
                </a:solidFill>
              </a:rPr>
              <a:t> (pp. 645-648) . IEEE . ISBN: 978-1-4673-0046-9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3600" lang="en">
                <a:solidFill>
                  <a:srgbClr val="000000"/>
                </a:solidFill>
              </a:rPr>
              <a:t>RSVP-iconCHAT:</a:t>
            </a:r>
          </a:p>
          <a:p>
            <a:pPr algn="ctr" rtl="0" lvl="0">
              <a:buNone/>
            </a:pPr>
            <a:r>
              <a:rPr b="0" sz="3600" lang="en">
                <a:solidFill>
                  <a:srgbClr val="000000"/>
                </a:solidFill>
              </a:rPr>
              <a:t>A Single-Switch, Icon-Based</a:t>
            </a:r>
          </a:p>
          <a:p>
            <a:pPr algn="ctr" rtl="0" lvl="0">
              <a:buNone/>
            </a:pPr>
            <a:r>
              <a:rPr b="0" sz="3600" lang="en">
                <a:solidFill>
                  <a:srgbClr val="000000"/>
                </a:solidFill>
              </a:rPr>
              <a:t>AAC Interface</a:t>
            </a:r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0" marL="4114800">
              <a:buNone/>
            </a:pPr>
            <a:r>
              <a:rPr b="1" sz="1800" lang="en"/>
              <a:t>Karl Wiegand</a:t>
            </a:r>
          </a:p>
          <a:p>
            <a:pPr rtl="0" lvl="0" indent="0" marL="4114800">
              <a:buNone/>
            </a:pPr>
            <a:r>
              <a:rPr b="1" sz="1800" lang="en"/>
              <a:t>Rupal Patel, Ph.D.</a:t>
            </a:r>
          </a:p>
          <a:p>
            <a:pPr rtl="0" lvl="0" indent="0" marL="4114800">
              <a:buNone/>
            </a:pPr>
            <a:r>
              <a:rPr b="1" sz="1800" lang="en"/>
              <a:t>Northeastern University (USA)</a:t>
            </a:r>
          </a:p>
          <a:p>
            <a:pPr indent="0" marL="4114800">
              <a:buNone/>
            </a:pPr>
            <a:r>
              <a:rPr sz="1800" lang="en"/>
              <a:t>March 1, 2013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60822" x="2872858"/>
            <a:ext cy="1232135" cx="124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Idea #2: Semantic Frames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Semantic frames, CxG, and PAS (Fillmore)</a:t>
            </a:r>
          </a:p>
          <a:p>
            <a:pPr algn="ctr" rtl="0" lvl="0">
              <a:buNone/>
            </a:pPr>
            <a:r>
              <a:rPr lang="en" i="1">
                <a:latin typeface="Times New Roman"/>
                <a:ea typeface="Times New Roman"/>
                <a:cs typeface="Times New Roman"/>
                <a:sym typeface="Times New Roman"/>
              </a:rPr>
              <a:t>To Give ( Agent, Object, Beneficiary )</a:t>
            </a:r>
            <a:r>
              <a:rPr lang="en"/>
              <a:t>"I gave the item to him."</a:t>
            </a:r>
            <a:br>
              <a:rPr lang="en"/>
            </a:br>
            <a:r>
              <a:rPr lang="en"/>
              <a:t>"The item was given to him by me."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WordNet, FrameNet, "Read the Web," NELL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Easier to convert from semantic to surface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RSVP-iconCHAT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92775" x="577987"/>
            <a:ext cy="4511425" cx="7988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Example Usage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26812" x="1240082"/>
            <a:ext cy="4441980" cx="66638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y="6040546" x="612000"/>
            <a:ext cy="583499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200" lang="en"/>
              <a:t>Wiegand, K., Patel, R., &amp; Erdogmus, D. (2010). Leveraging Semantic Frames and Serial Icon Presentation for Message Construction. ISAAC Conference for Augmentative and Alternative Communication, Barcelona, Spain, July 2010.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4" name="Shape 1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4" name="Shape 1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9" name="Shape 1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4" name="Shape 1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Outline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 Vision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Background and Scope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Approach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Evaluation</a:t>
            </a:r>
          </a:p>
          <a:p>
            <a:pPr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Results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4" name="Shape 2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09" name="Shape 2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4" name="Shape 2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0" name="Shape 2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5" name="Shape 2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0" name="Shape 2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46851" x="0"/>
            <a:ext cy="5164297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Characteristics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De-emphasized textual representation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Semantic frames can be populated in any order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Configurable switch modality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Configurable ordering patterns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Configurable frame complexity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Complexity vs. Real Estate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41773" x="521575"/>
            <a:ext cy="4564874" cx="81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Observations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Required screen space is now tied to message complexity.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Full vocabulary is hidden/filtered.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Prediction/ordering controls speed of construction.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Some classifications are tricky -- where should illocutionary acts (e.g. small-talk) go?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sz="4800" lang="en"/>
              <a:t>Part 4:</a:t>
            </a:r>
          </a:p>
          <a:p>
            <a:pPr algn="ctr" rtl="0" lvl="0" indent="0" marL="0">
              <a:buNone/>
            </a:pPr>
            <a:r>
              <a:rPr sz="6000" lang="en"/>
              <a:t>Evaluation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sz="4800" lang="en"/>
              <a:t>Part 1:</a:t>
            </a:r>
          </a:p>
          <a:p>
            <a:pPr algn="ctr" rtl="0" lvl="0" indent="0" marL="0">
              <a:buNone/>
            </a:pPr>
            <a:r>
              <a:rPr sz="6000" lang="en"/>
              <a:t>The Vision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User Group #1: "ND"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Non-disabled (ND), to provide a theoretical upper bound on performance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24 English-speaking adults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10 males and 14 females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Ages 19 - 43 (mean of 24)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User Group #2: "SMI"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Speech and motor impairments (SMI)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Ages 33 - 56 (mean of 41)</a:t>
            </a:r>
          </a:p>
        </p:txBody>
      </p:sp>
      <p:graphicFrame>
        <p:nvGraphicFramePr>
          <p:cNvPr id="266" name="Shape 266"/>
          <p:cNvGraphicFramePr/>
          <p:nvPr/>
        </p:nvGraphicFramePr>
        <p:xfrm>
          <a:off y="3360550" x="5557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{FD17C0AC-F078-431B-9561-8246FEC23424}</a:tableStyleId>
              </a:tblPr>
              <a:tblGrid>
                <a:gridCol w="1211200"/>
                <a:gridCol w="1091425"/>
                <a:gridCol w="1765225"/>
                <a:gridCol w="1705350"/>
                <a:gridCol w="2229425"/>
              </a:tblGrid>
              <a:tr h="5666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ID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Sex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Motor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Speech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b="1" sz="3000" lang="en"/>
                        <a:t>Mode</a:t>
                      </a:r>
                    </a:p>
                  </a:txBody>
                  <a:tcPr marR="91425" marB="91425" marT="91425" marL="91425"/>
                </a:tc>
              </a:tr>
              <a:tr h="5666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P1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F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Mild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Mild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Unaided</a:t>
                      </a:r>
                    </a:p>
                  </a:txBody>
                  <a:tcPr marR="91425" marB="91425" marT="91425" marL="91425"/>
                </a:tc>
              </a:tr>
              <a:tr h="5666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P2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Mild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Moderate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Unaided</a:t>
                      </a:r>
                    </a:p>
                  </a:txBody>
                  <a:tcPr marR="91425" marB="91425" marT="91425" marL="91425"/>
                </a:tc>
              </a:tr>
              <a:tr h="5666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P3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F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Moderate / Severe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Mild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Unaided and Switch</a:t>
                      </a:r>
                    </a:p>
                  </a:txBody>
                  <a:tcPr marR="91425" marB="91425" marT="91425" marL="91425"/>
                </a:tc>
              </a:tr>
              <a:tr h="5666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P4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M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Severe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Severe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buNone/>
                      </a:pPr>
                      <a:r>
                        <a:rPr sz="2400" lang="en"/>
                        <a:t>Caregiver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Constrained Message Elicitation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More open-ended than "copy phrase"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More comparable than real-world usage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Closed vocabulary controlled via single-action picture cards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Example Picture Cards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78000" x="604100"/>
            <a:ext cy="4176200" cx="79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Study Setup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30 shuffled cards per person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Space bar as switch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Starting RSVP speed of 700ms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Adjustable by +/- 100ms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106 words tagged in up to 8 roles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Unlimited time and alphabetic ordering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sz="4800" lang="en"/>
              <a:t>Part 5:</a:t>
            </a:r>
          </a:p>
          <a:p>
            <a:pPr algn="ctr" rtl="0" lvl="0" indent="0" marL="0">
              <a:buNone/>
            </a:pPr>
            <a:r>
              <a:rPr sz="6000" lang="en"/>
              <a:t>Results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4" name="Shape 2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9" name="Shape 2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4" name="Shape 3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9" name="Shape 3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82043" x="612000"/>
            <a:ext cy="3697063" cx="370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25525" x="4876800"/>
            <a:ext cy="4610100" cx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y="6160200" x="612000"/>
            <a:ext cy="54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http://www.emotiv.com/</a:t>
            </a:r>
          </a:p>
          <a:p>
            <a:pPr rtl="0" lvl="0">
              <a:buNone/>
            </a:pPr>
            <a:r>
              <a:rPr lang="en"/>
              <a:t>http://www.neurosky.com/</a:t>
            </a: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Brain-Computer Interfaces (BCI)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4" name="Shape 3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Quantitative Summary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No nonsensical utterances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Average of 5 selections (verb + 4)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Average speed of last 5 utterances: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70s (ND) vs. 107s (SMI)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RSVP speeds w/ positive motor response: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700ms (ND) vs. 1200ms (SMI)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Similar learning curves for both groups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Mid-experiment errors may have been exploration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Qualitative Feedback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All users get restless w/ alphabetic ordering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Even alphabetic ordering can be surprising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Numerous users asked about other switching methods and multi-modal adaptations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Numerous users favorably mentioned the automatic syntax modification/correction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sz="4800" lang="en"/>
              <a:t>Epilogue:</a:t>
            </a:r>
          </a:p>
          <a:p>
            <a:pPr algn="ctr" rtl="0" lvl="0" indent="0" marL="0">
              <a:buNone/>
            </a:pPr>
            <a:r>
              <a:rPr sz="6000" lang="en"/>
              <a:t>Closing Thoughts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Potential Improvements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Slow down near more likely words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Filter unlikely words based on frames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Skip to more likely alphabetic positions</a:t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Carousel: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408125" x="3309650"/>
            <a:ext cy="1905000" cx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Current Applications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Small-screen and mobile systems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Perhaps combined with a hand-held controller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Multi-modal or analog input combinations: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Push the switch harder to go faster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Directional switches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"Oops" functionality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Involuntary responses: muscle twitch, BCI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then leverage predictive reordering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Initial results expected later this year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9" name="Shape 349"/>
          <p:cNvSpPr txBox="1"/>
          <p:nvPr>
            <p:ph idx="1" type="subTitle"/>
          </p:nvPr>
        </p:nvSpPr>
        <p:spPr>
          <a:xfrm>
            <a:off y="4939450" x="2684852"/>
            <a:ext cy="1658999" cx="42059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1800" lang="en"/>
              <a:t>Thanks to Dr. Rupal Patel, Dr. Deniz Erdogmus, and the National Science Foundation (Grant #0914808).</a:t>
            </a:r>
          </a:p>
        </p:txBody>
      </p:sp>
      <p:sp>
        <p:nvSpPr>
          <p:cNvPr id="350" name="Shape 350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Clr>
                <a:schemeClr val="dk1"/>
              </a:buClr>
              <a:buSzPct val="25000"/>
              <a:buFont typeface="Arial"/>
              <a:buNone/>
            </a:pPr>
            <a:r>
              <a:rPr sz="4800" lang="en"/>
              <a:t>
</a:t>
            </a:r>
            <a:r>
              <a:rPr sz="4800" lang="en"/>
              <a:t>Thank you for listening!</a:t>
            </a:r>
          </a:p>
          <a:p>
            <a:pPr algn="ctr" rtl="0" lvl="0">
              <a:buClr>
                <a:schemeClr val="dk1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1"/>
                </a:solidFill>
              </a:rPr>
              <a:t>karlwiegand.com/csun2014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161546" x="7419497"/>
            <a:ext cy="1214807" cx="126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289821" x="457199"/>
            <a:ext cy="958250" cx="16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/>
        </p:nvSpPr>
        <p:spPr>
          <a:xfrm>
            <a:off y="6160200" x="612000"/>
            <a:ext cy="54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http://www.thalmic.com/en/myo/</a:t>
            </a:r>
          </a:p>
          <a:p>
            <a:pPr rtl="0" lvl="0">
              <a:buNone/>
            </a:pPr>
            <a:r>
              <a:rPr lang="en"/>
              <a:t>http://research.microsoft.com/en-us/um/redmond/groups/cue/MuCI/</a:t>
            </a:r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Muscle-Computer Interfaces (MuCI)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31525" x="5486400"/>
            <a:ext cy="4114800" cx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 flipH="1">
            <a:off y="2414588" x="457199"/>
            <a:ext cy="2748674" cx="461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/>
        </p:nvSpPr>
        <p:spPr>
          <a:xfrm>
            <a:off y="6160200" x="612000"/>
            <a:ext cy="540000" cx="79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lang="en"/>
              <a:t>http://www.vuzix.com/consumer/products_m100/</a:t>
            </a:r>
          </a:p>
          <a:p>
            <a:pPr algn="r" rtl="0" lvl="0">
              <a:buNone/>
            </a:pPr>
            <a:r>
              <a:rPr lang="en"/>
              <a:t>http://www.google.com/glass/</a:t>
            </a:r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Wearable Computing Systems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43296" x="4468725"/>
            <a:ext cy="2814350" cx="4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101550" x="457200"/>
            <a:ext cy="3897850" cx="38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lang="en">
                <a:solidFill>
                  <a:srgbClr val="000000"/>
                </a:solidFill>
              </a:rPr>
              <a:t>How can we think about</a:t>
            </a:r>
          </a:p>
          <a:p>
            <a:pPr algn="ctr" rtl="0" lvl="0" indent="0" marL="0">
              <a:buNone/>
            </a:pPr>
            <a:r>
              <a:rPr b="0" lang="en">
                <a:solidFill>
                  <a:srgbClr val="000000"/>
                </a:solidFill>
              </a:rPr>
              <a:t>the future of AAC interfaces?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 indent="0" marL="0">
              <a:buNone/>
            </a:pPr>
            <a:r>
              <a:rPr b="0" sz="4800" lang="en"/>
              <a:t>Part 2:</a:t>
            </a:r>
          </a:p>
          <a:p>
            <a:pPr algn="ctr" rtl="0" lvl="0" indent="0" marL="0">
              <a:buNone/>
            </a:pPr>
            <a:r>
              <a:rPr sz="6000" lang="en"/>
              <a:t>Background</a:t>
            </a:r>
          </a:p>
          <a:p>
            <a:pPr algn="ctr" rtl="0" lvl="0" indent="0" marL="0">
              <a:buNone/>
            </a:pPr>
            <a:r>
              <a:rPr sz="6000" lang="en"/>
              <a:t>and Scope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