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My name is Karl Wiegand, and I'm a Ph.D. student in computer science at Northeastern University...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The P300 is often elicited through event-related potentials (ERP) signals, such as through RSVP, which stands for...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Another type of RSVP is what some people call "keyhole RSVP," such as used by this project, RSVP-Keyboard.  RSVP-Keyboard is a joint project between Professor Deniz Erdogmus at Northeastern and the Center for Spoken Language Understanding at Oregon Health and Science University...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...and why is speed so important?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This is SpeakForYourself, a modern, icon-based AAC application for Android and iOS.  I should note that I'm not affiliated with SpeakForYourself, I just like their application and admire their work.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...one of the problems some users of SpeakForYourself have encountered is accidentally touching multiple buttons.  This is a problem often encountered by ANY touch-screen application.  To avoid this problem, one of the current solutions is to attach a physical grid to the device...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4955189" x="457200"/>
            <a:ext cy="1643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54863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4844510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accent1"/>
                </a:solidFill>
              </a:defRPr>
            </a:lvl2pPr>
            <a:lvl3pPr rtl="0">
              <a:defRPr>
                <a:solidFill>
                  <a:schemeClr val="accent1"/>
                </a:solidFill>
              </a:defRPr>
            </a:lvl3pPr>
            <a:lvl4pPr rtl="0">
              <a:defRPr>
                <a:solidFill>
                  <a:schemeClr val="accent1"/>
                </a:solidFill>
              </a:defRPr>
            </a:lvl4pPr>
            <a:lvl5pPr rtl="0">
              <a:defRPr>
                <a:solidFill>
                  <a:schemeClr val="accent1"/>
                </a:solidFill>
              </a:defRPr>
            </a:lvl5pPr>
            <a:lvl6pPr rtl="0">
              <a:defRPr>
                <a:solidFill>
                  <a:schemeClr val="accent1"/>
                </a:solidFill>
              </a:defRPr>
            </a:lvl6pPr>
            <a:lvl7pPr rtl="0">
              <a:defRPr>
                <a:solidFill>
                  <a:schemeClr val="accent1"/>
                </a:solidFill>
              </a:defRPr>
            </a:lvl7pPr>
            <a:lvl8pPr rtl="0">
              <a:defRPr>
                <a:solidFill>
                  <a:schemeClr val="accent1"/>
                </a:solidFill>
              </a:defRPr>
            </a:lvl8pPr>
            <a:lvl9pPr rtl="0">
              <a:defRPr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y="5757014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" name="Shape 29"/>
          <p:cNvCxnSpPr/>
          <p:nvPr/>
        </p:nvCxnSpPr>
        <p:spPr>
          <a:xfrm>
            <a:off y="150852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y="669767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xX8H0d7n28Q" Type="http://schemas.openxmlformats.org/officeDocument/2006/relationships/hyperlink" TargetMode="External" Id="rId4"/><Relationship Target="../media/image02.jp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04.gif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gif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gif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wL3C_W87vlc" Type="http://schemas.openxmlformats.org/officeDocument/2006/relationships/hyperlink" TargetMode="External" Id="rId4"/><Relationship Target="../media/image09.jpg" Type="http://schemas.openxmlformats.org/officeDocument/2006/relationships/image" Id="rId5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gif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18.png" Type="http://schemas.openxmlformats.org/officeDocument/2006/relationships/image" Id="rId3"/><Relationship Target="../media/image16.png" Type="http://schemas.openxmlformats.org/officeDocument/2006/relationships/image" Id="rId5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4"/><Relationship Target="../media/image1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Pre-Presentation Notes</a:t>
            </a:r>
          </a:p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Slides and presentation materials are available online at: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b="1" lang="en"/>
              <a:t>karlwiegand.com/csun2013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SymbolPath in Action</a:t>
            </a:r>
          </a:p>
        </p:txBody>
      </p:sp>
      <p:sp>
        <p:nvSpPr>
          <p:cNvPr id="93" name="Shape 93">
            <a:hlinkClick r:id="rId4"/>
          </p:cNvPr>
          <p:cNvSpPr/>
          <p:nvPr/>
        </p:nvSpPr>
        <p:spPr>
          <a:xfrm>
            <a:off y="1643435" x="1267713"/>
            <a:ext cy="4955314" cx="660857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How It Works: Language Model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Semantic frames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Verbs have "frames" that take certain "roles"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Each word can fill certain "roles"</a:t>
            </a:r>
          </a:p>
          <a:p>
            <a:r>
              <a:t/>
            </a:r>
          </a:p>
          <a:p>
            <a:pPr algn="ctr" rtl="0" lvl="0" indent="0" marL="0">
              <a:buNone/>
            </a:pPr>
            <a:r>
              <a:rPr sz="2400" lang="en" i="1"/>
              <a:t>Give ( Agent, Object, Beneficiary 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Free-order word statistics (co-occurrence)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Display the final sentence choices (for now)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y="5724600" x="612000"/>
            <a:ext cy="746999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200" lang="en"/>
              <a:t>Fillmore, C. J. (1976). Frame semantics and the nature of language. Annals of the New York Academy of Sciences, 280 (Origins and Evolution of Language and Speech), 20-32.</a:t>
            </a:r>
          </a:p>
          <a:p>
            <a:pPr rtl="0" lvl="0">
              <a:buNone/>
            </a:pPr>
            <a:r>
              <a:rPr sz="1200" lang="en"/>
              <a:t>Wiegand, K., &amp; Patel, R. (2012). Non-Syntactic word prediction for AAC. In Proceedings of the Third Workshop on Speech and Language Processing for Assistive Technologies, (pp. 28-36). Montréal, Canada: Association for Computational Linguistics.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Initial User Questions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Who are the intended users?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Current users of icon-based AAC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Especially users with upper-limb motor impairments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Meant for integration with other systems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Which boards does it have?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When can we try it out?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We've Learned So Far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Two adults with speech and motor impairments: "It's fun!"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Suggested sentences can be amusing</a:t>
            </a:r>
            <a:br>
              <a:rPr lang="en"/>
            </a:br>
            <a:r>
              <a:rPr lang="en"/>
              <a:t>(i.e. "wrong")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It doesn't actually require touch input: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Broad/flat stylus, joysticks, paddles, etc.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It doesn't work well for people with spasms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Future Addition: "Finish Line"</a:t>
            </a:r>
          </a:p>
        </p:txBody>
      </p:sp>
      <p:sp>
        <p:nvSpPr>
          <p:cNvPr id="118" name="Shape 118"/>
          <p:cNvSpPr/>
          <p:nvPr/>
        </p:nvSpPr>
        <p:spPr>
          <a:xfrm>
            <a:off y="1894825" x="526560"/>
            <a:ext cy="4552257" cx="80908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Future Addition: "Finish Area"</a:t>
            </a:r>
          </a:p>
        </p:txBody>
      </p:sp>
      <p:sp>
        <p:nvSpPr>
          <p:cNvPr id="124" name="Shape 124"/>
          <p:cNvSpPr/>
          <p:nvPr/>
        </p:nvSpPr>
        <p:spPr>
          <a:xfrm>
            <a:off y="1900685" x="535499"/>
            <a:ext cy="4540535" cx="8073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Other Planned Additions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Support for multiple and individualized boards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Prediction problem: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Statistics from real AAC users provide better prediction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Help, please?</a:t>
            </a:r>
          </a:p>
        </p:txBody>
      </p:sp>
      <p:sp>
        <p:nvSpPr>
          <p:cNvPr id="131" name="Shape 131"/>
          <p:cNvSpPr/>
          <p:nvPr/>
        </p:nvSpPr>
        <p:spPr>
          <a:xfrm>
            <a:off y="4580750" x="4274978"/>
            <a:ext cy="1987149" cx="2488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Let's Dream Together a Little Bit...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From the mother of a young AAC user:</a:t>
            </a:r>
          </a:p>
          <a:p>
            <a:r>
              <a:t/>
            </a:r>
          </a:p>
          <a:p>
            <a:pPr rtl="0" lvl="0" indent="0" marL="457200">
              <a:buNone/>
            </a:pPr>
            <a:r>
              <a:rPr lang="en" i="1">
                <a:solidFill>
                  <a:srgbClr val="222222"/>
                </a:solidFill>
              </a:rPr>
              <a:t>I want my daughter to be able to say everything.  Every single thing that pops into her head -- from "I want water" to "That rhinoceros is purple" to "Yellow pineapple makes my lips itch."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My Response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b="1" sz="9600" lang="en"/>
              <a:t>
</a:t>
            </a:r>
            <a:r>
              <a:rPr b="1" sz="9600" lang="en"/>
              <a:t>"YES!"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...But How?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One obvious solution: use letters</a:t>
            </a:r>
          </a:p>
          <a:p>
            <a:pPr algn="l"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What if we can't or don't want to?</a:t>
            </a:r>
          </a:p>
          <a:p>
            <a:pPr algn="l"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Problems we need to solve:</a:t>
            </a:r>
          </a:p>
          <a:p>
            <a:pPr algn="l"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How to display the vocabulary?</a:t>
            </a:r>
          </a:p>
          <a:p>
            <a:pPr algn="l"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How to navigate the vocabulary?</a:t>
            </a:r>
          </a:p>
          <a:p>
            <a:pPr algn="l"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How to do all of this stuff quickly?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600" lang="en"/>
              <a:t>CSUN 2013:</a:t>
            </a:r>
          </a:p>
          <a:p>
            <a:pPr algn="ctr" rtl="0" lvl="0">
              <a:buNone/>
            </a:pPr>
            <a:r>
              <a:rPr sz="3600" lang="en">
                <a:solidFill>
                  <a:srgbClr val="000000"/>
                </a:solidFill>
              </a:rPr>
              <a:t>Novel Approaches to</a:t>
            </a:r>
          </a:p>
          <a:p>
            <a:pPr algn="ctr" rtl="0" lvl="0">
              <a:buNone/>
            </a:pPr>
            <a:r>
              <a:rPr sz="3600" lang="en">
                <a:solidFill>
                  <a:srgbClr val="000000"/>
                </a:solidFill>
              </a:rPr>
              <a:t>Icon-Based AAC</a:t>
            </a:r>
          </a:p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y="4955189" x="457200"/>
            <a:ext cy="1643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 indent="0" marL="4114800">
              <a:buNone/>
            </a:pPr>
            <a:r>
              <a:rPr b="1" sz="1800" lang="en"/>
              <a:t>Karl Wiegand</a:t>
            </a:r>
          </a:p>
          <a:p>
            <a:pPr rtl="0" lvl="0" indent="0" marL="4114800">
              <a:buNone/>
            </a:pPr>
            <a:r>
              <a:rPr b="1" sz="1800" lang="en"/>
              <a:t>Rupal Patel, Ph.D.</a:t>
            </a:r>
          </a:p>
          <a:p>
            <a:pPr rtl="0" lvl="0" indent="0" marL="4114800">
              <a:buNone/>
            </a:pPr>
            <a:r>
              <a:rPr b="1" sz="1800" lang="en"/>
              <a:t>Northeastern University</a:t>
            </a:r>
          </a:p>
          <a:p>
            <a:pPr indent="0" marL="4114800">
              <a:buNone/>
            </a:pPr>
            <a:r>
              <a:rPr sz="1800" lang="en"/>
              <a:t>March 1, 2013</a:t>
            </a:r>
          </a:p>
        </p:txBody>
      </p:sp>
      <p:sp>
        <p:nvSpPr>
          <p:cNvPr id="39" name="Shape 39"/>
          <p:cNvSpPr/>
          <p:nvPr/>
        </p:nvSpPr>
        <p:spPr>
          <a:xfrm>
            <a:off y="5160822" x="3253858"/>
            <a:ext cy="1232135" cx="12451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Back to the Drawing Board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What if we actually knew what just popped into the user's head?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Brain-Computer Interfaces (BCI) or Brain-Machine Interfaces (BMI)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Often designed assuming a minimal number of input signals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Primarily used for people with Locked-In Syndrome (LIS)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...But Also for Novelty</a:t>
            </a:r>
          </a:p>
        </p:txBody>
      </p:sp>
      <p:sp>
        <p:nvSpPr>
          <p:cNvPr id="161" name="Shape 161"/>
          <p:cNvSpPr/>
          <p:nvPr/>
        </p:nvSpPr>
        <p:spPr>
          <a:xfrm>
            <a:off y="2082043" x="582100"/>
            <a:ext cy="3697063" cx="37068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2" name="Shape 162"/>
          <p:cNvSpPr/>
          <p:nvPr/>
        </p:nvSpPr>
        <p:spPr>
          <a:xfrm>
            <a:off y="1625525" x="4876800"/>
            <a:ext cy="4610100" cx="381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63" name="Shape 163"/>
          <p:cNvSpPr txBox="1"/>
          <p:nvPr/>
        </p:nvSpPr>
        <p:spPr>
          <a:xfrm>
            <a:off y="6160200" x="612000"/>
            <a:ext cy="540000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200" lang="en"/>
              <a:t>http://www.emotiv.com/</a:t>
            </a:r>
          </a:p>
          <a:p>
            <a:pPr rtl="0" lvl="0">
              <a:buNone/>
            </a:pPr>
            <a:r>
              <a:rPr sz="1200" lang="en"/>
              <a:t>http://www.neurosky.com/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On Brain-Computer Interfaces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Different signals: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Electroencephalography (EEG)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Functional Magnetic Resonance Imaging (fMRI)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and many others...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Different techniques and approaches: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Motor imagery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Steady state visual evoked potentials (SSVEP)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P300 and Event Related Potentials (ERP)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and many others...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 P300 Wave</a:t>
            </a:r>
          </a:p>
        </p:txBody>
      </p:sp>
      <p:sp>
        <p:nvSpPr>
          <p:cNvPr id="175" name="Shape 175"/>
          <p:cNvSpPr/>
          <p:nvPr/>
        </p:nvSpPr>
        <p:spPr>
          <a:xfrm>
            <a:off y="1670473" x="2129775"/>
            <a:ext cy="4963251" cx="48844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 Letter-Based Example</a:t>
            </a:r>
          </a:p>
        </p:txBody>
      </p:sp>
      <p:sp>
        <p:nvSpPr>
          <p:cNvPr id="181" name="Shape 181"/>
          <p:cNvSpPr/>
          <p:nvPr/>
        </p:nvSpPr>
        <p:spPr>
          <a:xfrm>
            <a:off y="2278125" x="3403053"/>
            <a:ext cy="4350195" cx="50810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2" name="Shape 182"/>
          <p:cNvSpPr txBox="1"/>
          <p:nvPr/>
        </p:nvSpPr>
        <p:spPr>
          <a:xfrm>
            <a:off y="1668525" x="2602350"/>
            <a:ext cy="457200" cx="6682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sz="3000" lang="en"/>
              <a:t>P300 Speller (or Matrix Speller)</a:t>
            </a:r>
          </a:p>
        </p:txBody>
      </p:sp>
      <p:sp>
        <p:nvSpPr>
          <p:cNvPr id="183" name="Shape 183"/>
          <p:cNvSpPr/>
          <p:nvPr/>
        </p:nvSpPr>
        <p:spPr>
          <a:xfrm>
            <a:off y="3294308" x="603450"/>
            <a:ext cy="2317828" cx="23023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84" name="Shape 184"/>
          <p:cNvSpPr txBox="1"/>
          <p:nvPr/>
        </p:nvSpPr>
        <p:spPr>
          <a:xfrm>
            <a:off y="6160200" x="612000"/>
            <a:ext cy="540000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91666"/>
              <a:buFont typeface="Arial"/>
              <a:buNone/>
            </a:pPr>
            <a:r>
              <a:rPr sz="1200" lang="en"/>
              <a:t>http://www.etsu.edu/cas/bcilab/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Related Project: RSVP-Keyboard</a:t>
            </a:r>
          </a:p>
        </p:txBody>
      </p:sp>
      <p:sp>
        <p:nvSpPr>
          <p:cNvPr id="190" name="Shape 190"/>
          <p:cNvSpPr/>
          <p:nvPr/>
        </p:nvSpPr>
        <p:spPr>
          <a:xfrm>
            <a:off y="1623887" x="2298068"/>
            <a:ext cy="4545518" cx="45478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1" name="Shape 191"/>
          <p:cNvSpPr txBox="1"/>
          <p:nvPr/>
        </p:nvSpPr>
        <p:spPr>
          <a:xfrm>
            <a:off y="6250200" x="612000"/>
            <a:ext cy="450000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200" lang="en">
                <a:solidFill>
                  <a:srgbClr val="222222"/>
                </a:solidFill>
              </a:rPr>
              <a:t>Orhan, U., II, K. E. H., Erdogmus, D., Roark, B., Oken, B. &amp; Fried-Oken, M. (2012). RSVP keyboard: An EEG based typing interface.. In </a:t>
            </a:r>
            <a:r>
              <a:rPr sz="1200" lang="en" i="1">
                <a:solidFill>
                  <a:srgbClr val="222222"/>
                </a:solidFill>
              </a:rPr>
              <a:t>ICASSP</a:t>
            </a:r>
            <a:r>
              <a:rPr sz="1200" lang="en">
                <a:solidFill>
                  <a:srgbClr val="222222"/>
                </a:solidFill>
              </a:rPr>
              <a:t> (pp. 645-648) . IEEE . ISBN: 978-1-4673-0046-9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RSVP-iconCHAT</a:t>
            </a:r>
          </a:p>
        </p:txBody>
      </p:sp>
      <p:sp>
        <p:nvSpPr>
          <p:cNvPr id="197" name="Shape 197"/>
          <p:cNvSpPr/>
          <p:nvPr/>
        </p:nvSpPr>
        <p:spPr>
          <a:xfrm>
            <a:off y="1626812" x="1240082"/>
            <a:ext cy="4441980" cx="66638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8" name="Shape 198"/>
          <p:cNvSpPr txBox="1"/>
          <p:nvPr/>
        </p:nvSpPr>
        <p:spPr>
          <a:xfrm>
            <a:off y="6040546" x="612000"/>
            <a:ext cy="583499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200" lang="en"/>
              <a:t>Wiegand, K., Patel, R., &amp; Erdogmus, D. (2010). Leveraging Semantic Frames and Serial Icon Presentation for Message Construction. ISAAC Conference for Augmentative and Alternative Communication, Barcelona, Spain, July 2010.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>
            <a:hlinkClick r:id="rId4"/>
          </p:cNvPr>
          <p:cNvSpPr/>
          <p:nvPr/>
        </p:nvSpPr>
        <p:spPr>
          <a:xfrm>
            <a:off y="1674321" x="1276547"/>
            <a:ext cy="4942104" cx="659090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04" name="Shape 2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RSVP-iconCHAT in Action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Initial User Questions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Who are the intended users?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Primarily people with locked-in syndrome (LIS)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Users of BCI-controlled wheelchairs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Do I have to concentrate?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Not exactly, but some users are "better" than others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What does it feel like?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We've Learned So Far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Experiments with non-AAC users and letter-based RSVP (RSVP-Keyboard)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Non-AAC users get frustrated (surprise!)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Staying attentive can be tiring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Prediction is extremely important for speed and comfort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It doesn't work well for people with spasms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Outline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Why Icons?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Current Systems and Questions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SymbolPath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RSVP-iconCHAT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How You Can Help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/>
        </p:nvSpPr>
        <p:spPr>
          <a:xfrm>
            <a:off y="4471183" x="3746588"/>
            <a:ext cy="2096716" cx="30495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2" name="Shape 22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Future Directions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Improve the signal detection and word prediction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Begin testing with current AAC users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Translate the system and approaches into a portable package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y="6279171" x="612000"/>
            <a:ext cy="345000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200" lang="en"/>
              <a:t>http://www.emotiv.com/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Why We Need Help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Prediction is extremely important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Prediction is primarily based on data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More realistic data is better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There isn't a lot of real AAC data out there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We need to train our algorithms on realistic AAC data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How You Can Help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Getting ideal data creates privacy concerns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Asking current AAC users is a good start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We'd like to ask the families, friends, and teachers of real AAC users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What do you talk about?  How?  When?  What would you </a:t>
            </a:r>
            <a:r>
              <a:rPr b="1" lang="en"/>
              <a:t>like</a:t>
            </a:r>
            <a:r>
              <a:rPr lang="en"/>
              <a:t> to talk about?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Boards, logs, or word lists would be great!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CadLab Corpus Project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 indent="0" marL="0">
              <a:buNone/>
            </a:pPr>
            <a:r>
              <a:rPr lang="en"/>
              <a:t>karlwiegand.com/csun2013/</a:t>
            </a:r>
          </a:p>
        </p:txBody>
      </p:sp>
      <p:sp>
        <p:nvSpPr>
          <p:cNvPr id="243" name="Shape 243"/>
          <p:cNvSpPr/>
          <p:nvPr/>
        </p:nvSpPr>
        <p:spPr>
          <a:xfrm>
            <a:off y="2718258" x="497573"/>
            <a:ext cy="3552642" cx="81488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cxnSp>
        <p:nvCxnSpPr>
          <p:cNvPr id="244" name="Shape 244"/>
          <p:cNvCxnSpPr/>
          <p:nvPr/>
        </p:nvCxnSpPr>
        <p:spPr>
          <a:xfrm>
            <a:off y="2304000" x="1107000"/>
            <a:ext cy="0" cx="6929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Survey Demographics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 indent="0" marL="0">
              <a:buNone/>
            </a:pPr>
            <a:r>
              <a:rPr lang="en"/>
              <a:t>karlwiegand.com/csun2013/</a:t>
            </a:r>
          </a:p>
        </p:txBody>
      </p:sp>
      <p:cxnSp>
        <p:nvCxnSpPr>
          <p:cNvPr id="251" name="Shape 251"/>
          <p:cNvCxnSpPr/>
          <p:nvPr/>
        </p:nvCxnSpPr>
        <p:spPr>
          <a:xfrm>
            <a:off y="2304000" x="1107000"/>
            <a:ext cy="0" cx="6929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252" name="Shape 252"/>
          <p:cNvSpPr/>
          <p:nvPr/>
        </p:nvSpPr>
        <p:spPr>
          <a:xfrm>
            <a:off y="2514234" x="557999"/>
            <a:ext cy="4053665" cx="8028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The Core of the Survey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 indent="0" marL="0">
              <a:buNone/>
            </a:pPr>
            <a:r>
              <a:rPr lang="en"/>
              <a:t>karlwiegand.com/csun2013/</a:t>
            </a:r>
          </a:p>
        </p:txBody>
      </p:sp>
      <p:cxnSp>
        <p:nvCxnSpPr>
          <p:cNvPr id="259" name="Shape 259"/>
          <p:cNvCxnSpPr/>
          <p:nvPr/>
        </p:nvCxnSpPr>
        <p:spPr>
          <a:xfrm>
            <a:off y="2304000" x="1107000"/>
            <a:ext cy="0" cx="6929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260" name="Shape 260"/>
          <p:cNvSpPr/>
          <p:nvPr/>
        </p:nvSpPr>
        <p:spPr>
          <a:xfrm>
            <a:off y="2424970" x="406904"/>
            <a:ext cy="1837059" cx="83301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61" name="Shape 261"/>
          <p:cNvSpPr/>
          <p:nvPr/>
        </p:nvSpPr>
        <p:spPr>
          <a:xfrm>
            <a:off y="3865135" x="395998"/>
            <a:ext cy="1331741" cx="835200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62" name="Shape 262"/>
          <p:cNvSpPr/>
          <p:nvPr/>
        </p:nvSpPr>
        <p:spPr>
          <a:xfrm>
            <a:off y="5381707" x="395999"/>
            <a:ext cy="1266130" cx="83520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4800" lang="en"/>
              <a:t>
</a:t>
            </a:r>
            <a:r>
              <a:rPr sz="4800" lang="en"/>
              <a:t>Thank you for listening!</a:t>
            </a:r>
          </a:p>
          <a:p>
            <a:pPr algn="ctr" rtl="0" lvl="0">
              <a:buNone/>
            </a:pPr>
            <a:r>
              <a:rPr sz="3000" lang="en">
                <a:solidFill>
                  <a:srgbClr val="000000"/>
                </a:solidFill>
              </a:rPr>
              <a:t>karlwiegand.com/csun2013</a:t>
            </a:r>
          </a:p>
        </p:txBody>
      </p:sp>
      <p:sp>
        <p:nvSpPr>
          <p:cNvPr id="268" name="Shape 268"/>
          <p:cNvSpPr/>
          <p:nvPr/>
        </p:nvSpPr>
        <p:spPr>
          <a:xfrm>
            <a:off y="4996030" x="6568798"/>
            <a:ext cy="1167490" cx="12194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69" name="Shape 269"/>
          <p:cNvSpPr txBox="1"/>
          <p:nvPr/>
        </p:nvSpPr>
        <p:spPr>
          <a:xfrm>
            <a:off y="6180075" x="6232625"/>
            <a:ext cy="346799" cx="1891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en">
                <a:solidFill>
                  <a:schemeClr val="dk2"/>
                </a:solidFill>
              </a:rPr>
              <a:t>Grant #0914808</a:t>
            </a:r>
          </a:p>
        </p:txBody>
      </p:sp>
      <p:sp>
        <p:nvSpPr>
          <p:cNvPr id="270" name="Shape 270"/>
          <p:cNvSpPr/>
          <p:nvPr/>
        </p:nvSpPr>
        <p:spPr>
          <a:xfrm>
            <a:off y="5213775" x="1387375"/>
            <a:ext cy="1212737" cx="25881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Why Icons?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Bad: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Not fully generative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Vocabulary requires screen space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Letter-based research is often inapplicable</a:t>
            </a:r>
          </a:p>
          <a:p>
            <a:pPr rtl="0" lvl="0">
              <a:buNone/>
            </a:pPr>
            <a:r>
              <a:rPr lang="en"/>
              <a:t>Good: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Supports limited recall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Doesn't require literacy</a:t>
            </a:r>
          </a:p>
          <a:p>
            <a:pPr rtl="0" lvl="0" indent="-419100" marL="914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Often faster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On Speed of Communication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
</a:t>
            </a:r>
          </a:p>
          <a:p>
            <a:pPr algn="ctr" rtl="0" lvl="0">
              <a:buNone/>
            </a:pPr>
            <a:r>
              <a:rPr lang="en"/>
              <a:t>Typical AAC is </a:t>
            </a:r>
            <a:r>
              <a:rPr u="sng" b="1" lang="en"/>
              <a:t>&lt; 20</a:t>
            </a:r>
            <a:r>
              <a:rPr lang="en"/>
              <a:t> words per minute</a:t>
            </a:r>
          </a:p>
          <a:p>
            <a:pPr algn="ctr" rtl="0" lvl="0">
              <a:buNone/>
            </a:pPr>
            <a:r>
              <a:rPr lang="en"/>
              <a:t>vs.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lang="en"/>
              <a:t>Speech is often </a:t>
            </a:r>
            <a:r>
              <a:rPr u="sng" b="1" lang="en"/>
              <a:t>150 - 200</a:t>
            </a:r>
            <a:r>
              <a:rPr lang="en"/>
              <a:t> words per minute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y="6210000" x="612000"/>
            <a:ext cy="413999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200" lang="en"/>
              <a:t>Higginbotham, D. J., Shane, H., Russell, S., &amp; Caves, K. (2007). Access to AAC: present, past, and future. AAC: Augmentative &amp; Alternative Communication, 23 (3), 243-257.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Current Icon-Based AAC</a:t>
            </a:r>
          </a:p>
        </p:txBody>
      </p:sp>
      <p:sp>
        <p:nvSpPr>
          <p:cNvPr id="64" name="Shape 64"/>
          <p:cNvSpPr/>
          <p:nvPr/>
        </p:nvSpPr>
        <p:spPr>
          <a:xfrm>
            <a:off y="1637959" x="1627832"/>
            <a:ext cy="4410499" cx="58883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5" name="Shape 65"/>
          <p:cNvSpPr txBox="1"/>
          <p:nvPr/>
        </p:nvSpPr>
        <p:spPr>
          <a:xfrm>
            <a:off y="6286200" x="612000"/>
            <a:ext cy="413999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200" lang="en"/>
              <a:t>http://www.speakforyourself.org/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Some Questions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Can we handle accidental selections?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Upper limb motor impairments (e.g. tremors)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Can we handle syntax and word order?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Pre-literacy or aphasia from stroke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Can we make communication even faster?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One Idea: Continuous Motion</a:t>
            </a:r>
          </a:p>
        </p:txBody>
      </p:sp>
      <p:sp>
        <p:nvSpPr>
          <p:cNvPr id="77" name="Shape 77"/>
          <p:cNvSpPr/>
          <p:nvPr/>
        </p:nvSpPr>
        <p:spPr>
          <a:xfrm>
            <a:off y="2298062" x="730680"/>
            <a:ext cy="3913953" cx="76826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 txBox="1"/>
          <p:nvPr/>
        </p:nvSpPr>
        <p:spPr>
          <a:xfrm>
            <a:off y="1643800" x="1425750"/>
            <a:ext cy="583199" cx="62925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sz="3000" lang="en"/>
              <a:t>"QUICK"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y="6286200" x="612000"/>
            <a:ext cy="413999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200" lang="en"/>
              <a:t>http://www.swype.com/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SymbolPath: A Prototype</a:t>
            </a:r>
          </a:p>
        </p:txBody>
      </p:sp>
      <p:sp>
        <p:nvSpPr>
          <p:cNvPr id="85" name="Shape 85"/>
          <p:cNvSpPr/>
          <p:nvPr/>
        </p:nvSpPr>
        <p:spPr>
          <a:xfrm>
            <a:off y="2150800" x="1009591"/>
            <a:ext cy="4007498" cx="7124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6" name="Shape 86"/>
          <p:cNvSpPr txBox="1"/>
          <p:nvPr/>
        </p:nvSpPr>
        <p:spPr>
          <a:xfrm>
            <a:off y="1567600" x="1425750"/>
            <a:ext cy="583199" cx="62925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"/>
              <a:t>"I need more coffee."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y="6210000" x="612000"/>
            <a:ext cy="413999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200" lang="en"/>
              <a:t>Wiegand, K., &amp; Patel, R. (2012). SymbolPath: a continuous motion overlay module for icon-based assistive communication. ASSETS '12, (pp. 209-210). New York, NY, USA: ACM.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