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Default Extension="gif" ContentType="image/gif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68580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80A68EC9-89A4-4B3D-A7CD-8BD3D815B83B}">
  <a:tblStyle styleName="Table_0" styleId="{80A68EC9-89A4-4B3D-A7CD-8BD3D815B83B}">
    <a:wholeTbl>
      <a:tcStyle>
        <a:tcBdr>
          <a:left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</a:tcStyle>
    </a:wholeTbl>
  </a:tblStyle>
  <a:tblStyle styleName="Table_1" styleId="{9CBC5014-B656-4DAD-A055-EDD6B78E9619}">
    <a:wholeTbl>
      <a:tcStyle>
        <a:tcBdr>
          <a:left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</a:tcStyle>
    </a:wholeTbl>
  </a:tblStyle>
</a:tblStyleLst>
</file>

<file path=ppt/_rels/presentation.xml.rels><?xml version="1.0" encoding="UTF-8" standalone="yes"?><Relationships xmlns="http://schemas.openxmlformats.org/package/2006/relationships"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theme/theme3.xml" Type="http://schemas.openxmlformats.org/officeDocument/2006/relationships/theme" Id="rId1"/><Relationship Target="slides/slide8.xml" Type="http://schemas.openxmlformats.org/officeDocument/2006/relationships/slide" Id="rId13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4" name="Shape 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" name="Shape 35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4" name="Shape 1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5" name="Shape 105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0" name="Shape 1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6" name="Shape 1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2" name="Shape 1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0" name="Shape 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" name="Shape 4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7" name="Shape 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" name="Shape 6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9" name="Shape 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5" name="Shape 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1" name="Shape 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2" name="Shape 9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7" name="Shape 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8" name="Shape 9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 txBox="1"/>
          <p:nvPr>
            <p:ph type="ctrTitle"/>
          </p:nvPr>
        </p:nvSpPr>
        <p:spPr>
          <a:xfrm>
            <a:off y="751679" x="457200"/>
            <a:ext cy="40124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457200" mar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457200" mar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457200" mar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457200" mar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457200" mar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457200" mar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457200" mar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457200" mar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457200" mar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y="4955189" x="457200"/>
            <a:ext cy="16434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48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48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48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48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48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48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48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48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48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cxnSp>
        <p:nvCxnSpPr>
          <p:cNvPr id="11" name="Shape 11"/>
          <p:cNvCxnSpPr/>
          <p:nvPr/>
        </p:nvCxnSpPr>
        <p:spPr>
          <a:xfrm>
            <a:off y="548639" x="457200"/>
            <a:ext cy="0" cx="8229600"/>
          </a:xfrm>
          <a:prstGeom prst="straightConnector1">
            <a:avLst/>
          </a:prstGeom>
          <a:noFill/>
          <a:ln w="57150" cap="flat">
            <a:solidFill>
              <a:schemeClr val="accent1"/>
            </a:solidFill>
            <a:prstDash val="solid"/>
            <a:round/>
            <a:headEnd w="med" len="med" type="none"/>
            <a:tailEnd w="med" len="med" type="none"/>
          </a:ln>
        </p:spPr>
      </p:cxnSp>
      <p:cxnSp>
        <p:nvCxnSpPr>
          <p:cNvPr id="12" name="Shape 12"/>
          <p:cNvCxnSpPr/>
          <p:nvPr/>
        </p:nvCxnSpPr>
        <p:spPr>
          <a:xfrm>
            <a:off y="4844510" x="457200"/>
            <a:ext cy="0" cx="8229600"/>
          </a:xfrm>
          <a:prstGeom prst="straightConnector1">
            <a:avLst/>
          </a:prstGeom>
          <a:noFill/>
          <a:ln w="57150" cap="flat">
            <a:solidFill>
              <a:schemeClr val="accent1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>
              <a:defRPr>
                <a:solidFill>
                  <a:srgbClr val="DA0002"/>
                </a:solidFill>
              </a:defRPr>
            </a:lvl1pPr>
            <a:lvl2pPr rtl="0">
              <a:defRPr>
                <a:solidFill>
                  <a:srgbClr val="DA0002"/>
                </a:solidFill>
              </a:defRPr>
            </a:lvl2pPr>
            <a:lvl3pPr rtl="0">
              <a:defRPr>
                <a:solidFill>
                  <a:srgbClr val="DA0002"/>
                </a:solidFill>
              </a:defRPr>
            </a:lvl3pPr>
            <a:lvl4pPr rtl="0">
              <a:defRPr>
                <a:solidFill>
                  <a:srgbClr val="DA0002"/>
                </a:solidFill>
              </a:defRPr>
            </a:lvl4pPr>
            <a:lvl5pPr rtl="0">
              <a:defRPr>
                <a:solidFill>
                  <a:srgbClr val="DA0002"/>
                </a:solidFill>
              </a:defRPr>
            </a:lvl5pPr>
            <a:lvl6pPr rtl="0">
              <a:defRPr>
                <a:solidFill>
                  <a:srgbClr val="DA0002"/>
                </a:solidFill>
              </a:defRPr>
            </a:lvl6pPr>
            <a:lvl7pPr rtl="0">
              <a:defRPr>
                <a:solidFill>
                  <a:srgbClr val="DA0002"/>
                </a:solidFill>
              </a:defRPr>
            </a:lvl7pPr>
            <a:lvl8pPr rtl="0">
              <a:defRPr>
                <a:solidFill>
                  <a:srgbClr val="DA0002"/>
                </a:solidFill>
              </a:defRPr>
            </a:lvl8pPr>
            <a:lvl9pPr rtl="0">
              <a:defRPr>
                <a:solidFill>
                  <a:srgbClr val="DA0002"/>
                </a:solidFill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cxnSp>
        <p:nvCxnSpPr>
          <p:cNvPr id="16" name="Shape 16"/>
          <p:cNvCxnSpPr/>
          <p:nvPr/>
        </p:nvCxnSpPr>
        <p:spPr>
          <a:xfrm>
            <a:off y="1524000" x="457200"/>
            <a:ext cy="0" cx="8229600"/>
          </a:xfrm>
          <a:prstGeom prst="straightConnector1">
            <a:avLst/>
          </a:prstGeom>
          <a:noFill/>
          <a:ln w="50800" cap="flat">
            <a:solidFill>
              <a:srgbClr val="DA0002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>
              <a:defRPr>
                <a:solidFill>
                  <a:srgbClr val="DA0002"/>
                </a:solidFill>
              </a:defRPr>
            </a:lvl1pPr>
            <a:lvl2pPr rtl="0">
              <a:defRPr>
                <a:solidFill>
                  <a:srgbClr val="DA0002"/>
                </a:solidFill>
              </a:defRPr>
            </a:lvl2pPr>
            <a:lvl3pPr rtl="0">
              <a:defRPr>
                <a:solidFill>
                  <a:srgbClr val="DA0002"/>
                </a:solidFill>
              </a:defRPr>
            </a:lvl3pPr>
            <a:lvl4pPr rtl="0">
              <a:defRPr>
                <a:solidFill>
                  <a:srgbClr val="DA0002"/>
                </a:solidFill>
              </a:defRPr>
            </a:lvl4pPr>
            <a:lvl5pPr rtl="0">
              <a:defRPr>
                <a:solidFill>
                  <a:srgbClr val="DA0002"/>
                </a:solidFill>
              </a:defRPr>
            </a:lvl5pPr>
            <a:lvl6pPr rtl="0">
              <a:defRPr>
                <a:solidFill>
                  <a:srgbClr val="DA0002"/>
                </a:solidFill>
              </a:defRPr>
            </a:lvl6pPr>
            <a:lvl7pPr rtl="0">
              <a:defRPr>
                <a:solidFill>
                  <a:srgbClr val="DA0002"/>
                </a:solidFill>
              </a:defRPr>
            </a:lvl7pPr>
            <a:lvl8pPr rtl="0">
              <a:defRPr>
                <a:solidFill>
                  <a:srgbClr val="DA0002"/>
                </a:solidFill>
              </a:defRPr>
            </a:lvl8pPr>
            <a:lvl9pPr rtl="0">
              <a:defRPr>
                <a:solidFill>
                  <a:srgbClr val="DA0002"/>
                </a:solidFill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y="1600200" x="457200"/>
            <a:ext cy="4967700" cx="3994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id="20" name="Shape 20"/>
          <p:cNvSpPr txBox="1"/>
          <p:nvPr>
            <p:ph idx="2" type="body"/>
          </p:nvPr>
        </p:nvSpPr>
        <p:spPr>
          <a:xfrm>
            <a:off y="1600200" x="4692273"/>
            <a:ext cy="4967700" cx="3994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cxnSp>
        <p:nvCxnSpPr>
          <p:cNvPr id="21" name="Shape 21"/>
          <p:cNvCxnSpPr/>
          <p:nvPr/>
        </p:nvCxnSpPr>
        <p:spPr>
          <a:xfrm>
            <a:off y="1524000" x="457200"/>
            <a:ext cy="0" cx="8229600"/>
          </a:xfrm>
          <a:prstGeom prst="straightConnector1">
            <a:avLst/>
          </a:prstGeom>
          <a:noFill/>
          <a:ln w="50800" cap="flat">
            <a:solidFill>
              <a:srgbClr val="DA0002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>
              <a:defRPr>
                <a:solidFill>
                  <a:schemeClr val="accent1"/>
                </a:solidFill>
              </a:defRPr>
            </a:lvl1pPr>
            <a:lvl2pPr rtl="0">
              <a:defRPr>
                <a:solidFill>
                  <a:schemeClr val="accent1"/>
                </a:solidFill>
              </a:defRPr>
            </a:lvl2pPr>
            <a:lvl3pPr rtl="0">
              <a:defRPr>
                <a:solidFill>
                  <a:schemeClr val="accent1"/>
                </a:solidFill>
              </a:defRPr>
            </a:lvl3pPr>
            <a:lvl4pPr rtl="0">
              <a:defRPr>
                <a:solidFill>
                  <a:schemeClr val="accent1"/>
                </a:solidFill>
              </a:defRPr>
            </a:lvl4pPr>
            <a:lvl5pPr rtl="0">
              <a:defRPr>
                <a:solidFill>
                  <a:schemeClr val="accent1"/>
                </a:solidFill>
              </a:defRPr>
            </a:lvl5pPr>
            <a:lvl6pPr rtl="0">
              <a:defRPr>
                <a:solidFill>
                  <a:schemeClr val="accent1"/>
                </a:solidFill>
              </a:defRPr>
            </a:lvl6pPr>
            <a:lvl7pPr rtl="0">
              <a:defRPr>
                <a:solidFill>
                  <a:schemeClr val="accent1"/>
                </a:solidFill>
              </a:defRPr>
            </a:lvl7pPr>
            <a:lvl8pPr rtl="0">
              <a:defRPr>
                <a:solidFill>
                  <a:schemeClr val="accent1"/>
                </a:solidFill>
              </a:defRPr>
            </a:lvl8pPr>
            <a:lvl9pPr rtl="0">
              <a:defRPr>
                <a:solidFill>
                  <a:schemeClr val="accent1"/>
                </a:solidFill>
              </a:defRPr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y="1524000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accent1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 txBox="1"/>
          <p:nvPr>
            <p:ph idx="1" type="body"/>
          </p:nvPr>
        </p:nvSpPr>
        <p:spPr>
          <a:xfrm>
            <a:off y="5875078" x="457200"/>
            <a:ext cy="6927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/>
        </p:txBody>
      </p:sp>
      <p:cxnSp>
        <p:nvCxnSpPr>
          <p:cNvPr id="27" name="Shape 27"/>
          <p:cNvCxnSpPr/>
          <p:nvPr/>
        </p:nvCxnSpPr>
        <p:spPr>
          <a:xfrm>
            <a:off y="5757014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cxnSp>
        <p:nvCxnSpPr>
          <p:cNvPr id="29" name="Shape 29"/>
          <p:cNvCxnSpPr/>
          <p:nvPr/>
        </p:nvCxnSpPr>
        <p:spPr>
          <a:xfrm>
            <a:off y="150852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indent="228600" mar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228600" mar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228600" mar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228600" mar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228600" mar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228600" mar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228600" mar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228600" mar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228600" mar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342900" marL="34290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strike="noStrike" u="none" b="0" cap="none" baseline="0" sz="30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-285750" marL="74295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trike="noStrike" u="none" b="0" cap="none" baseline="0" sz="24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-228600" marL="114300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trike="noStrike" u="none" b="0" cap="none" baseline="0" sz="24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-228600" marL="160020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-228600" marL="205740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-228600" marL="251460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-228600" marL="297180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-228600" marL="342900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-228600" marL="388620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cxnSp>
        <p:nvCxnSpPr>
          <p:cNvPr id="7" name="Shape 7"/>
          <p:cNvCxnSpPr/>
          <p:nvPr/>
        </p:nvCxnSpPr>
        <p:spPr>
          <a:xfrm>
            <a:off y="6697679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0.png" Type="http://schemas.openxmlformats.org/officeDocument/2006/relationships/image" Id="rId3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1.xml" Type="http://schemas.openxmlformats.org/officeDocument/2006/relationships/slideLayout" Id="rId1"/><Relationship Target="https://bitbucket.org/karlwiegand/sc2apx" Type="http://schemas.openxmlformats.org/officeDocument/2006/relationships/hyperlink" TargetMode="External" Id="rId3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png" Type="http://schemas.openxmlformats.org/officeDocument/2006/relationships/image" Id="rId4"/><Relationship Target="../media/image01.png" Type="http://schemas.openxmlformats.org/officeDocument/2006/relationships/image" Id="rId3"/><Relationship Target="../media/image04.png" Type="http://schemas.openxmlformats.org/officeDocument/2006/relationships/image" Id="rId5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gif" Type="http://schemas.openxmlformats.org/officeDocument/2006/relationships/image" Id="rId4"/><Relationship Target="../media/image00.gif" Type="http://schemas.openxmlformats.org/officeDocument/2006/relationships/image" Id="rId3"/><Relationship Target="../media/image08.gif" Type="http://schemas.openxmlformats.org/officeDocument/2006/relationships/image" Id="rId6"/><Relationship Target="../media/image06.gif" Type="http://schemas.openxmlformats.org/officeDocument/2006/relationships/image" Id="rId5"/><Relationship Target="../media/image09.gif" Type="http://schemas.openxmlformats.org/officeDocument/2006/relationships/image" Id="rId8"/><Relationship Target="../media/image05.jpg" Type="http://schemas.openxmlformats.org/officeDocument/2006/relationships/image" Id="rId7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1.pn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2.pn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" name="Shape 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" name="Shape 31"/>
          <p:cNvSpPr txBox="1"/>
          <p:nvPr>
            <p:ph type="ctrTitle"/>
          </p:nvPr>
        </p:nvSpPr>
        <p:spPr>
          <a:xfrm>
            <a:off y="751679" x="457200"/>
            <a:ext cy="4012499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buNone/>
            </a:pPr>
            <a:r>
              <a:rPr sz="3600" lang="en"/>
              <a:t>Approximation Models of </a:t>
            </a:r>
          </a:p>
          <a:p>
            <a:pPr algn="ctr" rtl="0" lvl="0">
              <a:buNone/>
            </a:pPr>
            <a:r>
              <a:rPr sz="3600" lang="en"/>
              <a:t>Combat in StarCraft 2</a:t>
            </a:r>
          </a:p>
        </p:txBody>
      </p:sp>
      <p:sp>
        <p:nvSpPr>
          <p:cNvPr id="32" name="Shape 32"/>
          <p:cNvSpPr txBox="1"/>
          <p:nvPr>
            <p:ph idx="1" type="subTitle"/>
          </p:nvPr>
        </p:nvSpPr>
        <p:spPr>
          <a:xfrm>
            <a:off y="4955189" x="457200"/>
            <a:ext cy="16434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 indent="0" marL="4114800">
              <a:buNone/>
            </a:pPr>
            <a:r>
              <a:rPr b="1" sz="1400" lang="en"/>
              <a:t>Ian Helmke</a:t>
            </a:r>
          </a:p>
          <a:p>
            <a:pPr rtl="0" lvl="0" indent="0" marL="4114800">
              <a:buNone/>
            </a:pPr>
            <a:r>
              <a:rPr b="1" sz="1400" lang="en"/>
              <a:t>Dan Kreymer</a:t>
            </a:r>
          </a:p>
          <a:p>
            <a:pPr rtl="0" lvl="0" indent="0" marL="4114800">
              <a:buNone/>
            </a:pPr>
            <a:r>
              <a:rPr b="1" sz="1400" lang="en"/>
              <a:t>Karl Wiegand</a:t>
            </a:r>
          </a:p>
          <a:p>
            <a:pPr rtl="0" lvl="0" indent="0" marL="4114800">
              <a:buNone/>
            </a:pPr>
            <a:r>
              <a:rPr sz="1400" lang="en"/>
              <a:t>CS 7180 - Sliva</a:t>
            </a:r>
          </a:p>
          <a:p>
            <a:pPr rtl="0" lvl="0" indent="0" marL="4114800">
              <a:buNone/>
            </a:pPr>
            <a:r>
              <a:rPr sz="1400" lang="en"/>
              <a:t>October 21, 2012</a:t>
            </a:r>
          </a:p>
        </p:txBody>
      </p:sp>
      <p:pic>
        <p:nvPicPr>
          <p:cNvPr id="33" name="Shape 3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160822" x="3253858"/>
            <a:ext cy="1232135" cx="12451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0" name="Shape 1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1" name="Shape 10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Results: Predicting Remaining Units</a:t>
            </a:r>
          </a:p>
        </p:txBody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  <p:pic>
        <p:nvPicPr>
          <p:cNvPr id="103" name="Shape 10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600200" x="457200"/>
            <a:ext cy="5138048" cx="82946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7" name="Shape 1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Applications and Limitations</a:t>
            </a:r>
          </a:p>
        </p:txBody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Good: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Victory determination in decision trees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Heuristic for many planning algorithms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Selectively use/combine this model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Bad: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No micromanagement or formations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Okay: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No technology or spells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4" name="Shape 11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Future Work</a:t>
            </a:r>
          </a:p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Technology as a set of rules and effects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Spellcasters assumed to be fully effective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More testing or creation of a test corpus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POMDP for victory prediction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Combine with player-specific models to account for micromanagement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9" name="Shape 1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0" name="Shape 120"/>
          <p:cNvSpPr txBox="1"/>
          <p:nvPr>
            <p:ph type="ctrTitle"/>
          </p:nvPr>
        </p:nvSpPr>
        <p:spPr>
          <a:xfrm>
            <a:off y="751679" x="457200"/>
            <a:ext cy="4012499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buNone/>
            </a:pPr>
            <a:r>
              <a:rPr sz="30000" lang="en"/>
              <a:t>?</a:t>
            </a:r>
          </a:p>
        </p:txBody>
      </p:sp>
      <p:sp>
        <p:nvSpPr>
          <p:cNvPr id="121" name="Shape 121"/>
          <p:cNvSpPr txBox="1"/>
          <p:nvPr/>
        </p:nvSpPr>
        <p:spPr>
          <a:xfrm>
            <a:off y="5055125" x="512575"/>
            <a:ext cy="1078200" cx="8130600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 algn="ctr">
              <a:buNone/>
            </a:pPr>
            <a:r>
              <a:rPr sz="2400" lang="en"/>
              <a:t>Full report, code, maps, replays, and all results are available at: [</a:t>
            </a:r>
            <a:r>
              <a:rPr u="sng" sz="2400" lang="en">
                <a:solidFill>
                  <a:schemeClr val="hlink"/>
                </a:solidFill>
                <a:hlinkClick r:id="rId3"/>
              </a:rPr>
              <a:t>https://bitbucket.org/karlwiegand/sc2apx</a:t>
            </a:r>
            <a:r>
              <a:rPr sz="2400" lang="en"/>
              <a:t>].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7" name="Shape 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Outline</a:t>
            </a:r>
          </a:p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Background and Motivation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Problem Statement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Approach and Method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Results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Applications and Limitations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Future Work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3" name="Shape 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Background: StarCraft 2</a:t>
            </a:r>
          </a:p>
        </p:txBody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>
                <a:solidFill>
                  <a:srgbClr val="000000"/>
                </a:solidFill>
              </a:rPr>
              <a:t>Real-Time Strategy (RTS) computer game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>
                <a:solidFill>
                  <a:srgbClr val="000000"/>
                </a:solidFill>
              </a:rPr>
              <a:t>Gameplay: Gather, build, research, attack, and then destroy all enemy buildings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>
                <a:solidFill>
                  <a:srgbClr val="000000"/>
                </a:solidFill>
              </a:rPr>
              <a:t>Complex, zero-sum, partial information game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Popular game series for testing AI systems</a:t>
            </a:r>
          </a:p>
        </p:txBody>
      </p:sp>
      <p:pic>
        <p:nvPicPr>
          <p:cNvPr id="46" name="Shape 46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264031" x="1689271"/>
            <a:ext cy="1347295" cx="1560962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Shape 47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2268719" x="4028927"/>
            <a:ext cy="1337918" cx="1422328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Shape 48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2233340" x="6229949"/>
            <a:ext cy="1408676" cx="14015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Problem Statement: One Battle</a:t>
            </a:r>
          </a:p>
        </p:txBody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2400" lang="en"/>
              <a:t>Given the composition of two armies, which army will win and which units will remain?</a:t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</p:txBody>
      </p:sp>
      <p:graphicFrame>
        <p:nvGraphicFramePr>
          <p:cNvPr id="55" name="Shape 55"/>
          <p:cNvGraphicFramePr/>
          <p:nvPr/>
        </p:nvGraphicFramePr>
        <p:xfrm>
          <a:off y="2664150" x="952500"/>
          <a:ext cy="3000000" cx="3000000"/>
        </p:xfrm>
        <a:graphic>
          <a:graphicData uri="http://schemas.openxmlformats.org/drawingml/2006/table">
            <a:tbl>
              <a:tblPr>
                <a:noFill/>
                <a:tableStyleId>{80A68EC9-89A4-4B3D-A7CD-8BD3D815B83B}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buNone/>
                      </a:pPr>
                      <a:r>
                        <a:rPr b="1" lang="en"/>
                        <a:t>Terran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buNone/>
                      </a:pPr>
                      <a:r>
                        <a:rPr b="1" lang="en"/>
                        <a:t>Zerg</a:t>
                      </a:r>
                    </a:p>
                  </a:txBody>
                  <a:tcPr marR="91425" marB="91425" marT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lvl="0" indent="0" marL="1371600">
                        <a:buClr>
                          <a:srgbClr val="000000"/>
                        </a:buClr>
                        <a:buSzPct val="78571"/>
                        <a:buFont typeface="Arial"/>
                        <a:buNone/>
                      </a:pPr>
                      <a:r>
                        <a:rPr lang="en"/>
                        <a:t>
</a:t>
                      </a:r>
                      <a:r>
                        <a:rPr lang="en"/>
                        <a:t>12 Marines</a:t>
                      </a:r>
                    </a:p>
                    <a:p>
                      <a:r>
                        <a:t/>
                      </a:r>
                    </a:p>
                    <a:p>
                      <a:pPr rtl="0" lvl="0" indent="0" marL="1371600">
                        <a:buClr>
                          <a:srgbClr val="000000"/>
                        </a:buClr>
                        <a:buSzPct val="78571"/>
                        <a:buFont typeface="Arial"/>
                        <a:buNone/>
                      </a:pPr>
                      <a:r>
                        <a:rPr lang="en"/>
                        <a:t>4 Marauders</a:t>
                      </a:r>
                    </a:p>
                    <a:p>
                      <a:r>
                        <a:t/>
                      </a:r>
                    </a:p>
                    <a:p>
                      <a:pPr rtl="0" lvl="0" indent="0" marL="1371600">
                        <a:buClr>
                          <a:srgbClr val="000000"/>
                        </a:buClr>
                        <a:buSzPct val="78571"/>
                        <a:buFont typeface="Arial"/>
                        <a:buNone/>
                      </a:pPr>
                      <a:r>
                        <a:rPr lang="en"/>
                        <a:t>4 Hellions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 indent="0" marL="1371600">
                        <a:buNone/>
                      </a:pPr>
                      <a:r>
                        <a:rPr lang="en"/>
                        <a:t>
</a:t>
                      </a:r>
                      <a:r>
                        <a:rPr lang="en"/>
                        <a:t>24 Zerglings</a:t>
                      </a:r>
                    </a:p>
                    <a:p>
                      <a:r>
                        <a:t/>
                      </a:r>
                    </a:p>
                    <a:p>
                      <a:pPr rtl="0" lvl="0" indent="0" marL="1371600">
                        <a:buNone/>
                      </a:pPr>
                      <a:r>
                        <a:rPr lang="en"/>
                        <a:t>4 Roaches</a:t>
                      </a:r>
                    </a:p>
                    <a:p>
                      <a:r>
                        <a:t/>
                      </a:r>
                    </a:p>
                    <a:p>
                      <a:pPr indent="0" marL="1371600">
                        <a:buNone/>
                      </a:pPr>
                      <a:r>
                        <a:rPr lang="en"/>
                        <a:t>4 Hydralisks</a:t>
                      </a:r>
                    </a:p>
                  </a:txBody>
                  <a:tcPr marR="91425" marB="91425" marT="91425" marL="91425"/>
                </a:tc>
              </a:tr>
            </a:tbl>
          </a:graphicData>
        </a:graphic>
      </p:graphicFrame>
      <p:pic>
        <p:nvPicPr>
          <p:cNvPr id="56" name="Shape 56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3143250" x="1981200"/>
            <a:ext cy="381000" cx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Shape 57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3571875" x="1981200"/>
            <a:ext cy="381000" cx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Shape 58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4000500" x="1981200"/>
            <a:ext cy="381000" cx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Shape 59"/>
          <p:cNvPicPr preferRelativeResize="0"/>
          <p:nvPr/>
        </p:nvPicPr>
        <p:blipFill>
          <a:blip r:embed="rId6"/>
          <a:stretch>
            <a:fillRect/>
          </a:stretch>
        </p:blipFill>
        <p:spPr>
          <a:xfrm>
            <a:off y="3143250" x="5581650"/>
            <a:ext cy="381000" cx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Shape 60"/>
          <p:cNvPicPr preferRelativeResize="0"/>
          <p:nvPr/>
        </p:nvPicPr>
        <p:blipFill>
          <a:blip r:embed="rId7"/>
          <a:stretch>
            <a:fillRect/>
          </a:stretch>
        </p:blipFill>
        <p:spPr>
          <a:xfrm>
            <a:off y="3562350" x="5572125"/>
            <a:ext cy="400050" cx="400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Shape 61"/>
          <p:cNvPicPr preferRelativeResize="0"/>
          <p:nvPr/>
        </p:nvPicPr>
        <p:blipFill>
          <a:blip r:embed="rId8"/>
          <a:stretch>
            <a:fillRect/>
          </a:stretch>
        </p:blipFill>
        <p:spPr>
          <a:xfrm>
            <a:off y="4000500" x="5581650"/>
            <a:ext cy="381000" cx="381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2" name="Shape 62"/>
          <p:cNvGraphicFramePr/>
          <p:nvPr/>
        </p:nvGraphicFramePr>
        <p:xfrm>
          <a:off y="4735350" x="952500"/>
          <a:ext cy="3000000" cx="3000000"/>
        </p:xfrm>
        <a:graphic>
          <a:graphicData uri="http://schemas.openxmlformats.org/drawingml/2006/table">
            <a:tbl>
              <a:tblPr>
                <a:noFill/>
                <a:tableStyleId>{9CBC5014-B656-4DAD-A055-EDD6B78E9619}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algn="ctr" rtl="0" lvl="0">
                        <a:buNone/>
                      </a:pPr>
                      <a:r>
                        <a:rPr b="1" lang="en"/>
                        <a:t>50%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>
                        <a:buNone/>
                      </a:pPr>
                      <a:r>
                        <a:rPr b="1" lang="en"/>
                        <a:t>50%</a:t>
                      </a:r>
                    </a:p>
                  </a:txBody>
                  <a:tcPr marR="91425" marB="91425" marT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lvl="0" indent="0" marL="1371600">
                        <a:buClr>
                          <a:srgbClr val="000000"/>
                        </a:buClr>
                        <a:buSzPct val="78571"/>
                        <a:buFont typeface="Arial"/>
                        <a:buNone/>
                      </a:pPr>
                      <a:r>
                        <a:rPr lang="en"/>
                        <a:t>
</a:t>
                      </a:r>
                      <a:r>
                        <a:rPr lang="en"/>
                        <a:t>2 Marines</a:t>
                      </a:r>
                    </a:p>
                    <a:p>
                      <a:r>
                        <a:t/>
                      </a:r>
                    </a:p>
                    <a:p>
                      <a:pPr rtl="0" lvl="0" indent="0" marL="1371600">
                        <a:buClr>
                          <a:srgbClr val="000000"/>
                        </a:buClr>
                        <a:buSzPct val="78571"/>
                        <a:buFont typeface="Arial"/>
                        <a:buNone/>
                      </a:pPr>
                      <a:r>
                        <a:rPr lang="en"/>
                        <a:t>2 Marauders</a:t>
                      </a:r>
                    </a:p>
                    <a:p>
                      <a:r>
                        <a:t/>
                      </a:r>
                    </a:p>
                    <a:p>
                      <a:pPr rtl="0" lvl="0" indent="0" marL="1371600">
                        <a:buClr>
                          <a:srgbClr val="000000"/>
                        </a:buClr>
                        <a:buSzPct val="78571"/>
                        <a:buFont typeface="Arial"/>
                        <a:buNone/>
                      </a:pPr>
                      <a:r>
                        <a:rPr lang="en"/>
                        <a:t>1 Hellions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 indent="0" marL="1371600">
                        <a:buNone/>
                      </a:pPr>
                      <a:r>
                        <a:rPr lang="en"/>
                        <a:t>
</a:t>
                      </a:r>
                    </a:p>
                    <a:p>
                      <a:pPr rtl="0" lvl="0" indent="0" marL="1371600">
                        <a:buNone/>
                      </a:pPr>
                      <a:r>
                        <a:rPr lang="en"/>
                        <a:t>3 Hydralisks</a:t>
                      </a:r>
                    </a:p>
                  </a:txBody>
                  <a:tcPr marR="91425" marB="91425" marT="91425" marL="91425"/>
                </a:tc>
              </a:tr>
            </a:tbl>
          </a:graphicData>
        </a:graphic>
      </p:graphicFrame>
      <p:pic>
        <p:nvPicPr>
          <p:cNvPr id="63" name="Shape 63"/>
          <p:cNvPicPr preferRelativeResize="0"/>
          <p:nvPr/>
        </p:nvPicPr>
        <p:blipFill>
          <a:blip r:embed="rId8"/>
          <a:stretch>
            <a:fillRect/>
          </a:stretch>
        </p:blipFill>
        <p:spPr>
          <a:xfrm>
            <a:off y="5461125" x="5581650"/>
            <a:ext cy="381000" cx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Shape 64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229225" x="1981200"/>
            <a:ext cy="381000" cx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Shape 65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5657850" x="1981200"/>
            <a:ext cy="381000" cx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Shape 66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6086475" x="1981200"/>
            <a:ext cy="381000" cx="38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0" name="Shape 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1" name="Shape 7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Approach: Approximations</a:t>
            </a:r>
          </a:p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Units have health, DPS, flags, and basic attributes based on unique type</a:t>
            </a:r>
          </a:p>
          <a:p>
            <a:r>
              <a:t/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APX1: Randomized perfect focus fire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APX2: Free round of attacks by ranged units</a:t>
            </a:r>
          </a:p>
          <a:p>
            <a:r>
              <a:t/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APX3: Attributes and bonus damage</a:t>
            </a:r>
          </a:p>
          <a:p>
            <a:r>
              <a:t/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APX4: Preferred targeting of melee units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6" name="Shape 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Method: In-Game Testing</a:t>
            </a:r>
          </a:p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12 matches: 4 rounds of 3 different combinations (PvT, TvZ, PvZ)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Each round increased complexity and size</a:t>
            </a:r>
          </a:p>
          <a:p>
            <a:r>
              <a:t/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12 custom maps with 10 battles per match</a:t>
            </a:r>
          </a:p>
          <a:p>
            <a:r>
              <a:t/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Tracked compositions and win percentages</a:t>
            </a:r>
          </a:p>
          <a:p>
            <a:r>
              <a:t/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APX</a:t>
            </a:r>
            <a:r>
              <a:rPr lang="en" i="1"/>
              <a:t>n</a:t>
            </a:r>
            <a:r>
              <a:rPr lang="en"/>
              <a:t>: 12 simulations based on 1,000 rounds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2" name="Shape 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Example: Replay of Test Battle</a:t>
            </a:r>
          </a:p>
        </p:txBody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8" name="Shape 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Results: Predicting Victory</a:t>
            </a:r>
          </a:p>
        </p:txBody>
      </p:sp>
      <p:pic>
        <p:nvPicPr>
          <p:cNvPr id="90" name="Shape 90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626762" x="574445"/>
            <a:ext cy="4945607" cx="79951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4" name="Shape 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5" name="Shape 9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Results: Predicting Remaining Units</a:t>
            </a:r>
          </a:p>
        </p:txBody>
      </p:sp>
      <p:pic>
        <p:nvPicPr>
          <p:cNvPr id="96" name="Shape 96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609087" x="556770"/>
            <a:ext cy="4967496" cx="80304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Custom 218">
      <a:dk1>
        <a:srgbClr val="000000"/>
      </a:dk1>
      <a:lt1>
        <a:srgbClr val="FFFFFF"/>
      </a:lt1>
      <a:dk2>
        <a:srgbClr val="5B595A"/>
      </a:dk2>
      <a:lt2>
        <a:srgbClr val="CFD4D4"/>
      </a:lt2>
      <a:accent1>
        <a:srgbClr val="CC0202"/>
      </a:accent1>
      <a:accent2>
        <a:srgbClr val="228AFF"/>
      </a:accent2>
      <a:accent3>
        <a:srgbClr val="FBC82F"/>
      </a:accent3>
      <a:accent4>
        <a:srgbClr val="253E91"/>
      </a:accent4>
      <a:accent5>
        <a:srgbClr val="F68D0C"/>
      </a:accent5>
      <a:accent6>
        <a:srgbClr val="257E12"/>
      </a:accent6>
      <a:hlink>
        <a:srgbClr val="144C72"/>
      </a:hlink>
      <a:folHlink>
        <a:srgbClr val="8C9D92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