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theme/theme3.xml" Type="http://schemas.openxmlformats.org/officeDocument/2006/relationships/theme" Id="rId1"/><Relationship Target="slides/slide5.xml" Type="http://schemas.openxmlformats.org/officeDocument/2006/relationships/slide" Id="rId10"/><Relationship Target="slideMasters/slideMaster1.xml" Type="http://schemas.openxmlformats.org/officeDocument/2006/relationships/slideMaster" Id="rId4"/><Relationship Target="slides/slide6.xml" Type="http://schemas.openxmlformats.org/officeDocument/2006/relationships/slide" Id="rId11"/><Relationship Target="tableStyles.xml" Type="http://schemas.openxmlformats.org/officeDocument/2006/relationships/tableStyles" Id="rId3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3" name="Shape 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" name="Shape 3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" name="Shape 4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y="751679" x="457200"/>
            <a:ext cy="40124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4572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y="4955189" x="457200"/>
            <a:ext cy="16434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4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11" name="Shape 11"/>
          <p:cNvCxnSpPr/>
          <p:nvPr/>
        </p:nvCxnSpPr>
        <p:spPr>
          <a:xfrm>
            <a:off y="548639" x="457200"/>
            <a:ext cy="0" cx="822960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w="med" len="med" type="none"/>
            <a:tailEnd w="med" len="med" type="none"/>
          </a:ln>
        </p:spPr>
      </p:cxnSp>
      <p:cxnSp>
        <p:nvCxnSpPr>
          <p:cNvPr id="12" name="Shape 12"/>
          <p:cNvCxnSpPr/>
          <p:nvPr/>
        </p:nvCxnSpPr>
        <p:spPr>
          <a:xfrm>
            <a:off y="4844510" x="457200"/>
            <a:ext cy="0" cx="822960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>
              <a:defRPr>
                <a:solidFill>
                  <a:srgbClr val="DA0002"/>
                </a:solidFill>
              </a:defRPr>
            </a:lvl1pPr>
            <a:lvl2pPr rtl="0">
              <a:defRPr>
                <a:solidFill>
                  <a:srgbClr val="DA0002"/>
                </a:solidFill>
              </a:defRPr>
            </a:lvl2pPr>
            <a:lvl3pPr rtl="0">
              <a:defRPr>
                <a:solidFill>
                  <a:srgbClr val="DA0002"/>
                </a:solidFill>
              </a:defRPr>
            </a:lvl3pPr>
            <a:lvl4pPr rtl="0">
              <a:defRPr>
                <a:solidFill>
                  <a:srgbClr val="DA0002"/>
                </a:solidFill>
              </a:defRPr>
            </a:lvl4pPr>
            <a:lvl5pPr rtl="0">
              <a:defRPr>
                <a:solidFill>
                  <a:srgbClr val="DA0002"/>
                </a:solidFill>
              </a:defRPr>
            </a:lvl5pPr>
            <a:lvl6pPr rtl="0">
              <a:defRPr>
                <a:solidFill>
                  <a:srgbClr val="DA0002"/>
                </a:solidFill>
              </a:defRPr>
            </a:lvl6pPr>
            <a:lvl7pPr rtl="0">
              <a:defRPr>
                <a:solidFill>
                  <a:srgbClr val="DA0002"/>
                </a:solidFill>
              </a:defRPr>
            </a:lvl7pPr>
            <a:lvl8pPr rtl="0">
              <a:defRPr>
                <a:solidFill>
                  <a:srgbClr val="DA0002"/>
                </a:solidFill>
              </a:defRPr>
            </a:lvl8pPr>
            <a:lvl9pPr rtl="0">
              <a:defRPr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cxnSp>
        <p:nvCxnSpPr>
          <p:cNvPr id="16" name="Shape 16"/>
          <p:cNvCxnSpPr/>
          <p:nvPr/>
        </p:nvCxnSpPr>
        <p:spPr>
          <a:xfrm>
            <a:off y="1524000" x="457200"/>
            <a:ext cy="0" cx="822960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>
              <a:defRPr>
                <a:solidFill>
                  <a:srgbClr val="DA0002"/>
                </a:solidFill>
              </a:defRPr>
            </a:lvl1pPr>
            <a:lvl2pPr rtl="0">
              <a:defRPr>
                <a:solidFill>
                  <a:srgbClr val="DA0002"/>
                </a:solidFill>
              </a:defRPr>
            </a:lvl2pPr>
            <a:lvl3pPr rtl="0">
              <a:defRPr>
                <a:solidFill>
                  <a:srgbClr val="DA0002"/>
                </a:solidFill>
              </a:defRPr>
            </a:lvl3pPr>
            <a:lvl4pPr rtl="0">
              <a:defRPr>
                <a:solidFill>
                  <a:srgbClr val="DA0002"/>
                </a:solidFill>
              </a:defRPr>
            </a:lvl4pPr>
            <a:lvl5pPr rtl="0">
              <a:defRPr>
                <a:solidFill>
                  <a:srgbClr val="DA0002"/>
                </a:solidFill>
              </a:defRPr>
            </a:lvl5pPr>
            <a:lvl6pPr rtl="0">
              <a:defRPr>
                <a:solidFill>
                  <a:srgbClr val="DA0002"/>
                </a:solidFill>
              </a:defRPr>
            </a:lvl6pPr>
            <a:lvl7pPr rtl="0">
              <a:defRPr>
                <a:solidFill>
                  <a:srgbClr val="DA0002"/>
                </a:solidFill>
              </a:defRPr>
            </a:lvl7pPr>
            <a:lvl8pPr rtl="0">
              <a:defRPr>
                <a:solidFill>
                  <a:srgbClr val="DA0002"/>
                </a:solidFill>
              </a:defRPr>
            </a:lvl8pPr>
            <a:lvl9pPr rtl="0">
              <a:defRPr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20" name="Shape 20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cxnSp>
        <p:nvCxnSpPr>
          <p:cNvPr id="21" name="Shape 21"/>
          <p:cNvCxnSpPr/>
          <p:nvPr/>
        </p:nvCxnSpPr>
        <p:spPr>
          <a:xfrm>
            <a:off y="1524000" x="457200"/>
            <a:ext cy="0" cx="822960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>
              <a:defRPr>
                <a:solidFill>
                  <a:schemeClr val="accent1"/>
                </a:solidFill>
              </a:defRPr>
            </a:lvl1pPr>
            <a:lvl2pPr rtl="0">
              <a:defRPr>
                <a:solidFill>
                  <a:schemeClr val="accent1"/>
                </a:solidFill>
              </a:defRPr>
            </a:lvl2pPr>
            <a:lvl3pPr rtl="0">
              <a:defRPr>
                <a:solidFill>
                  <a:schemeClr val="accent1"/>
                </a:solidFill>
              </a:defRPr>
            </a:lvl3pPr>
            <a:lvl4pPr rtl="0">
              <a:defRPr>
                <a:solidFill>
                  <a:schemeClr val="accent1"/>
                </a:solidFill>
              </a:defRPr>
            </a:lvl4pPr>
            <a:lvl5pPr rtl="0">
              <a:defRPr>
                <a:solidFill>
                  <a:schemeClr val="accent1"/>
                </a:solidFill>
              </a:defRPr>
            </a:lvl5pPr>
            <a:lvl6pPr rtl="0">
              <a:defRPr>
                <a:solidFill>
                  <a:schemeClr val="accent1"/>
                </a:solidFill>
              </a:defRPr>
            </a:lvl6pPr>
            <a:lvl7pPr rtl="0">
              <a:defRPr>
                <a:solidFill>
                  <a:schemeClr val="accent1"/>
                </a:solidFill>
              </a:defRPr>
            </a:lvl7pPr>
            <a:lvl8pPr rtl="0">
              <a:defRPr>
                <a:solidFill>
                  <a:schemeClr val="accent1"/>
                </a:solidFill>
              </a:defRPr>
            </a:lvl8pPr>
            <a:lvl9pPr rtl="0">
              <a:defRPr>
                <a:solidFill>
                  <a:schemeClr val="accent1"/>
                </a:solidFill>
              </a:defRPr>
            </a:lvl9pPr>
          </a:lstStyle>
          <a:p/>
        </p:txBody>
      </p:sp>
      <p:cxnSp>
        <p:nvCxnSpPr>
          <p:cNvPr id="24" name="Shape 24"/>
          <p:cNvCxnSpPr/>
          <p:nvPr/>
        </p:nvCxnSpPr>
        <p:spPr>
          <a:xfrm>
            <a:off y="1524000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accent1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  <p:cxnSp>
        <p:nvCxnSpPr>
          <p:cNvPr id="27" name="Shape 27"/>
          <p:cNvCxnSpPr/>
          <p:nvPr/>
        </p:nvCxnSpPr>
        <p:spPr>
          <a:xfrm>
            <a:off y="5757014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cxnSp>
        <p:nvCxnSpPr>
          <p:cNvPr id="29" name="Shape 29"/>
          <p:cNvCxnSpPr/>
          <p:nvPr/>
        </p:nvCxnSpPr>
        <p:spPr>
          <a:xfrm>
            <a:off y="150852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228600" mar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85750" marL="74295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228600" marL="114300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228600" marL="16002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228600" marL="20574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228600" marL="25146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228600" marL="29718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228600" marL="34290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228600" marL="38862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7" name="Shape 7"/>
          <p:cNvCxnSpPr/>
          <p:nvPr/>
        </p:nvCxnSpPr>
        <p:spPr>
          <a:xfrm>
            <a:off y="6697679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" name="Shape 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Pre-Presentation Notes</a:t>
            </a:r>
          </a:p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Slides and presentation materials are available online at:</a:t>
            </a:r>
          </a:p>
          <a:p>
            <a:r>
              <a:t/>
            </a:r>
          </a:p>
          <a:p>
            <a:r>
              <a:t/>
            </a:r>
          </a:p>
          <a:p>
            <a:pPr algn="ctr" rtl="0" lvl="0">
              <a:buNone/>
            </a:pPr>
            <a:r>
              <a:rPr b="1" sz="3600" lang="en"/>
              <a:t>karlwiegand.com/chi2014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" name="Shape 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What is the Goal?</a:t>
            </a:r>
          </a:p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Make AAC more intelligent and personalized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"Intelligent" meaning:</a:t>
            </a:r>
          </a:p>
          <a:p>
            <a:pPr rtl="0" lvl="2" indent="-419100" marL="1371600">
              <a:buClr>
                <a:schemeClr val="dk1"/>
              </a:buClr>
              <a:buSzPct val="100000"/>
              <a:buFont typeface="Wingdings"/>
              <a:buChar char="§"/>
            </a:pPr>
            <a:r>
              <a:rPr sz="3000" lang="en"/>
              <a:t>User-specific</a:t>
            </a:r>
          </a:p>
          <a:p>
            <a:pPr rtl="0" lvl="2" indent="-419100" marL="1371600">
              <a:buClr>
                <a:schemeClr val="dk1"/>
              </a:buClr>
              <a:buSzPct val="100000"/>
              <a:buFont typeface="Wingdings"/>
              <a:buChar char="§"/>
            </a:pPr>
            <a:r>
              <a:rPr sz="3000" lang="en"/>
              <a:t>Adaptive</a:t>
            </a:r>
          </a:p>
          <a:p>
            <a:pPr rtl="0" lvl="2" indent="-419100" marL="1371600">
              <a:buClr>
                <a:schemeClr val="dk1"/>
              </a:buClr>
              <a:buSzPct val="100000"/>
              <a:buFont typeface="Wingdings"/>
              <a:buChar char="§"/>
            </a:pPr>
            <a:r>
              <a:rPr sz="3000" lang="en"/>
              <a:t>Context-sensitive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2" name="Shape 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Why?</a:t>
            </a:r>
          </a:p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y="4398725" x="584575"/>
            <a:ext cy="17913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Current AAC is a relatively passive channel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Mostly just "customizable"</a:t>
            </a:r>
          </a:p>
        </p:txBody>
      </p:sp>
      <p:pic>
        <p:nvPicPr>
          <p:cNvPr id="45" name="Shape 4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111850" x="584575"/>
            <a:ext cy="1592687" cx="797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How?</a:t>
            </a:r>
          </a:p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By addressing some common assumptions:</a:t>
            </a:r>
          </a:p>
          <a:p>
            <a:pPr rtl="0" lvl="0" indent="-419100" marL="9144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Prescribed Order</a:t>
            </a:r>
          </a:p>
          <a:p>
            <a:pPr rtl="0" lvl="0" indent="-419100" marL="9144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Intended Set</a:t>
            </a:r>
          </a:p>
          <a:p>
            <a:pPr lvl="0" indent="-419100" marL="914400"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/>
              <a:t>Discrete Entry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One Example: SymbolPath</a:t>
            </a:r>
          </a:p>
        </p:txBody>
      </p:sp>
      <p:pic>
        <p:nvPicPr>
          <p:cNvPr id="57" name="Shape 5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642026" x="799024"/>
            <a:ext cy="4235696" cx="7545951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Shape 5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lang="en"/>
              <a:t>
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 algn="ctr" rtl="0" lvl="0">
              <a:buNone/>
            </a:pPr>
            <a:r>
              <a:rPr lang="en"/>
              <a:t>"I need more coffee."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Workshop Ideas</a:t>
            </a:r>
          </a:p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Are there other problematic assumptions?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Would a common AAC framework help?</a:t>
            </a:r>
          </a:p>
        </p:txBody>
      </p:sp>
      <p:sp>
        <p:nvSpPr>
          <p:cNvPr id="65" name="Shape 65"/>
          <p:cNvSpPr txBox="1"/>
          <p:nvPr/>
        </p:nvSpPr>
        <p:spPr>
          <a:xfrm>
            <a:off y="3414225" x="0"/>
            <a:ext cy="3153600" cx="9144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b="1" sz="4800" lang="en">
                <a:solidFill>
                  <a:schemeClr val="accent1"/>
                </a:solidFill>
              </a:rPr>
              <a:t>Thank you for listening!</a:t>
            </a:r>
          </a:p>
          <a:p>
            <a:r>
              <a:t/>
            </a:r>
          </a:p>
          <a:p>
            <a:pPr algn="ctr" rtl="0" lvl="0">
              <a:buNone/>
            </a:pPr>
            <a:br>
              <a:rPr b="1" sz="3000" lang="en">
                <a:solidFill>
                  <a:schemeClr val="dk1"/>
                </a:solidFill>
              </a:rPr>
            </a:br>
            <a:r>
              <a:rPr b="1" sz="3000" lang="en">
                <a:solidFill>
                  <a:schemeClr val="dk1"/>
                </a:solidFill>
              </a:rPr>
              <a:t>karlwiegand.com/chi2014</a:t>
            </a:r>
          </a:p>
        </p:txBody>
      </p:sp>
      <p:pic>
        <p:nvPicPr>
          <p:cNvPr id="66" name="Shape 6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4495725" x="3558702"/>
            <a:ext cy="1143000" cx="20265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