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452C6CF-D1EF-467C-93F4-A80C0D0DDE85}">
  <a:tblStyle styleName="Table_0" styleId="{6452C6CF-D1EF-467C-93F4-A80C0D0DDE85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1" styleId="{7ADB21DE-39A4-4093-9E40-515331E26FAF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An icon-based AAC system controlled by a brain-computer interface.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Emphasize that last bullet is CURRENT WORK; all else is prior work.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Semantic grams is CURRENT WORK.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SymbolPath is CURRENT WORK uses a linear mixture model that incorporates information about...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This is all FUTURE WORK that I plan to do as part of my dissertation.  Three potential corpora: Crowdsourced AAC-like corpus, Enron emails, and transcripts from The Boston Home.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This is all FUTURE WORK.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...intended for anyone for whom spoken communication is extremely difficult or infeasible.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Used by people with a wide variety of conditions, such as CP or ALS, or neurological disorders, such as aphasia from stroke.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SpeakForYourself, an icon-based AAC application for iOS and Android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gif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/>
              <a:t>Semantic Disambiguation of</a:t>
            </a:r>
          </a:p>
          <a:p>
            <a:pPr algn="ctr" rtl="0" lvl="0">
              <a:buNone/>
            </a:pPr>
            <a:r>
              <a:rPr sz="3600" lang="en"/>
              <a:t>Non-Syntactic and</a:t>
            </a:r>
          </a:p>
          <a:p>
            <a:pPr algn="ctr" rtl="0" lvl="0">
              <a:buNone/>
            </a:pPr>
            <a:r>
              <a:rPr sz="3600" lang="en"/>
              <a:t>Continuous Motion Text Entry</a:t>
            </a:r>
          </a:p>
          <a:p>
            <a:pPr algn="ctr" rtl="0" lvl="0">
              <a:buNone/>
            </a:pPr>
            <a:r>
              <a:rPr sz="3600" lang="en"/>
              <a:t>for Icon-Based AAC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0" marL="4114800">
              <a:buNone/>
            </a:pPr>
            <a:r>
              <a:rPr b="1" sz="1800" lang="en"/>
              <a:t>Karl Wiegand</a:t>
            </a:r>
          </a:p>
          <a:p>
            <a:pPr rtl="0" lvl="0" indent="0" marL="4114800">
              <a:buNone/>
            </a:pPr>
            <a:r>
              <a:rPr b="1" sz="1800" lang="en"/>
              <a:t>Northeastern University</a:t>
            </a:r>
          </a:p>
          <a:p>
            <a:pPr rtl="0" lvl="0" indent="0" marL="4114800">
              <a:buNone/>
            </a:pPr>
            <a:r>
              <a:rPr b="1" sz="1800" lang="en"/>
              <a:t>Boston, MA USA</a:t>
            </a:r>
          </a:p>
          <a:p>
            <a:pPr indent="0" marL="4114800">
              <a:buNone/>
            </a:pPr>
            <a:r>
              <a:rPr sz="1800" lang="en"/>
              <a:t>October 21, 2012</a:t>
            </a:r>
          </a:p>
        </p:txBody>
      </p:sp>
      <p:pic>
        <p:nvPicPr>
          <p:cNvPr id="33" name="Shape 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0822" x="3253858"/>
            <a:ext cy="1232135" cx="1245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1: Syntactic Order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select icons in the syntactically correct order of the target language.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Without syntactic order, how do we handle directional utterances? (near vs. like)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do not always select icons in syntactic order </a:t>
            </a:r>
            <a:r>
              <a:rPr sz="1800" lang="en"/>
              <a:t>(Van Balkom and Donker-Gimbrere, 1996)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Using AAC devices is slow </a:t>
            </a:r>
            <a:r>
              <a:rPr sz="1800" lang="en"/>
              <a:t>(Todman, 2000; Wolpaw et al, 2002; Muller and Blankertz, 2006)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2: Intended Set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select exactly the icons that are desired -- no fewer or more.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Without this, how do we complete subsets (predict) or prune supersets (correct)?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Motor impairments and tremors may result in missing or additional selections </a:t>
            </a:r>
            <a:r>
              <a:rPr sz="1800" lang="en"/>
              <a:t>(Ball, 2005)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Letter-based text entry systems detect accidental and deleted selections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3: Discrete Entry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make discrete movements or selections, either physically or with a cursor.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Selection is important; path is irrelevant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Recent letter-based systems have started to remove this assumption </a:t>
            </a:r>
            <a:r>
              <a:rPr sz="1800" lang="en"/>
              <a:t>(Goldberg, 1997; Kushler and Marsden, 2008; Rashid and Smith, 2008)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Removing this assumption enables the use of continuous input signals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Thesis Statement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These three assumptions are problematic and burdensome to users.</a:t>
            </a:r>
          </a:p>
          <a:p>
            <a:pPr rtl="0" lvl="0" indent="0" marL="0">
              <a:buNone/>
            </a:pPr>
            <a:r>
              <a:rPr lang="en"/>
              <a:t>Algorithms and design approaches can mitigate the need for these design constraints.</a:t>
            </a:r>
          </a:p>
          <a:p>
            <a:pPr rtl="0" lvl="0" indent="0" marL="0">
              <a:buNone/>
            </a:pPr>
            <a:r>
              <a:rPr lang="en"/>
              <a:t>Alleviating these constraints can: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Result in faster, less fatiguing communication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Enable the use of new input modalities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83333"/>
              <a:buFont typeface="Arial"/>
              <a:buAutoNum type="arabicPeriod"/>
            </a:pPr>
            <a:r>
              <a:rPr b="1" sz="3600"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Project: SymbolPath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Relaxation of all three major assumptions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lang="en"/>
              <a:t>"I need more coffee."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260563" x="1044793"/>
            <a:ext cy="3959504" cx="70544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Project: RSVP-iconCHAT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607070" x="2270230"/>
            <a:ext cy="4026469" cx="4603538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>
            <p:ph idx="1" type="body"/>
          </p:nvPr>
        </p:nvSpPr>
        <p:spPr>
          <a:xfrm>
            <a:off y="1600200" x="457200"/>
            <a:ext cy="1026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Continuous input signal (BCI) and non-syntactic message construction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Goals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For current AAC: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Completion and correction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Continuous motion</a:t>
            </a:r>
          </a:p>
          <a:p>
            <a:pPr rtl="0" lvl="0">
              <a:buNone/>
            </a:pPr>
            <a:r>
              <a:rPr lang="en"/>
              <a:t>For future AAC: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Faster communication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New input modalities</a:t>
            </a:r>
          </a:p>
          <a:p>
            <a:pPr rtl="0" lvl="1" indent="-381000" marL="13716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Vowel sounds</a:t>
            </a:r>
          </a:p>
          <a:p>
            <a:pPr rtl="0" lvl="1" indent="-381000" marL="13716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Electromyographic responses (EMG)</a:t>
            </a:r>
          </a:p>
          <a:p>
            <a:pPr rtl="0" lvl="1" indent="-381000" marL="13716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Brain-computer interfaces (BCI)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83333"/>
              <a:buFont typeface="Arial"/>
              <a:buAutoNum type="arabicPeriod"/>
            </a:pPr>
            <a:r>
              <a:rPr b="1" sz="3600"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Addressing Syntactic Order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frames </a:t>
            </a:r>
            <a:r>
              <a:rPr sz="1800" lang="en"/>
              <a:t>(Fillmore, 1976)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Verbs have a "frame" with semantic roles:</a:t>
            </a:r>
          </a:p>
          <a:p>
            <a:pPr algn="ctr" rtl="0" lvl="0">
              <a:buNone/>
            </a:pPr>
            <a:r>
              <a:rPr sz="2400" lang="en"/>
              <a:t>Give ( </a:t>
            </a:r>
            <a:r>
              <a:rPr sz="2400" lang="en" i="1"/>
              <a:t>Agent</a:t>
            </a:r>
            <a:r>
              <a:rPr sz="2400" lang="en"/>
              <a:t>, </a:t>
            </a:r>
            <a:r>
              <a:rPr sz="2400" lang="en" i="1"/>
              <a:t>Object</a:t>
            </a:r>
            <a:r>
              <a:rPr sz="2400" lang="en"/>
              <a:t>, </a:t>
            </a:r>
            <a:r>
              <a:rPr sz="2400" lang="en" i="1"/>
              <a:t>Beneficiary</a:t>
            </a:r>
            <a:r>
              <a:rPr sz="2400" lang="en"/>
              <a:t> 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WordNet, FrameNet, "Read the Web"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Verb-first message construction </a:t>
            </a:r>
            <a:r>
              <a:rPr sz="1800" lang="en"/>
              <a:t>(Patel et al, 2004)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Any order in RSVP-iconCHAT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Addressing Intended Set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Subset completion and superset pruning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N-grams; Compansion </a:t>
            </a:r>
            <a:r>
              <a:rPr sz="1800" lang="en"/>
              <a:t>(McCoy et al, 1998)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Semantic grams </a:t>
            </a:r>
            <a:r>
              <a:rPr sz="1800" lang="en"/>
              <a:t>(Wiegand and Patel, 2012)</a:t>
            </a:r>
          </a:p>
          <a:p>
            <a:pPr algn="ctr" rtl="0" lvl="0">
              <a:buNone/>
            </a:pPr>
            <a:r>
              <a:rPr sz="2400" lang="en"/>
              <a:t>"</a:t>
            </a:r>
            <a:r>
              <a:rPr u="sng" sz="2400" lang="en"/>
              <a:t>I</a:t>
            </a:r>
            <a:r>
              <a:rPr sz="2400" lang="en"/>
              <a:t> </a:t>
            </a:r>
            <a:r>
              <a:rPr u="sng" sz="2400" lang="en"/>
              <a:t>like</a:t>
            </a:r>
            <a:r>
              <a:rPr sz="2400" lang="en"/>
              <a:t> to </a:t>
            </a:r>
            <a:r>
              <a:rPr u="sng" sz="2400" lang="en"/>
              <a:t>play</a:t>
            </a:r>
            <a:r>
              <a:rPr sz="2400" lang="en"/>
              <a:t> </a:t>
            </a:r>
            <a:r>
              <a:rPr u="sng" sz="2400" lang="en"/>
              <a:t>chess</a:t>
            </a:r>
            <a:r>
              <a:rPr sz="2400" lang="en"/>
              <a:t> with my </a:t>
            </a:r>
            <a:r>
              <a:rPr u="sng" sz="2400" lang="en"/>
              <a:t>brother</a:t>
            </a:r>
            <a:r>
              <a:rPr sz="2400" lang="en"/>
              <a:t>."</a:t>
            </a:r>
          </a:p>
        </p:txBody>
      </p:sp>
      <p:graphicFrame>
        <p:nvGraphicFramePr>
          <p:cNvPr id="150" name="Shape 150"/>
          <p:cNvGraphicFramePr/>
          <p:nvPr/>
        </p:nvGraphicFramePr>
        <p:xfrm>
          <a:off y="3916400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{6452C6CF-D1EF-467C-93F4-A80C0D0DDE85}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...</a:t>
                      </a:r>
                    </a:p>
                  </a:txBody>
                  <a:tcPr marR="91425" marB="91425" marT="91425" anchor="ctr" marL="91425"/>
                </a:tc>
              </a:tr>
            </a:tbl>
          </a:graphicData>
        </a:graphic>
      </p:graphicFrame>
      <p:graphicFrame>
        <p:nvGraphicFramePr>
          <p:cNvPr id="151" name="Shape 151"/>
          <p:cNvGraphicFramePr/>
          <p:nvPr/>
        </p:nvGraphicFramePr>
        <p:xfrm>
          <a:off y="5062025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{7ADB21DE-39A4-4093-9E40-515331E26FAF}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i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brother, chess,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i, like</a:t>
                      </a:r>
                    </a:p>
                  </a:txBody>
                  <a:tcPr marR="91425" marB="91425" marT="91425" anchor="ctr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chess, i, play</a:t>
                      </a:r>
                    </a:p>
                  </a:txBody>
                  <a:tcPr marR="91425" marB="91425" marT="91425" anchor="ctr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2400" lang="en"/>
                        <a:t>...</a:t>
                      </a:r>
                    </a:p>
                  </a:txBody>
                  <a:tcPr marR="91425" marB="91425" marT="91425" anchor="ctr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Addressing Discrete Entry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Physical path or signal characteristics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Letter-based continuous motion </a:t>
            </a:r>
            <a:r>
              <a:rPr sz="1800" lang="en"/>
              <a:t>(Goldberg, 1997; Kushler, 2008)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Relative positioning vs. exact locations </a:t>
            </a:r>
            <a:r>
              <a:rPr sz="1800" lang="en"/>
              <a:t>(Rashid, 2008)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Merge semantic salience with path attributes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SymbolPath considers: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Starting and ending locations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Movement speed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Pauses, stops, or sudden changes in direction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Jitter and tremor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83333"/>
              <a:buFont typeface="Arial"/>
              <a:buAutoNum type="arabicPeriod"/>
            </a:pPr>
            <a:r>
              <a:rPr b="1" sz="3600"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Proposed Corpus Experiments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Semantic roles: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Sem-grams vs. WordNet &amp; FrameNet vs.</a:t>
            </a:r>
            <a:br>
              <a:rPr lang="en"/>
            </a:br>
            <a:r>
              <a:rPr lang="en"/>
              <a:t>tuples (left words, verb, right words)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Contextual cues: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Location, time of day, discourse markers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Syntactic reordering:</a:t>
            </a:r>
          </a:p>
          <a:p>
            <a:pPr rtl="0" lvl="0" indent="-419100" marL="914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FrameNet vs. N-gram-based permutations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Proposed User Experiments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360"/>
              </a:spcBef>
              <a:buNone/>
            </a:pPr>
            <a:r>
              <a:rPr sz="3000" lang="en"/>
              <a:t>RSVP-iconCHAT:</a:t>
            </a:r>
          </a:p>
          <a:p>
            <a:pPr rtl="0" lvl="0" indent="-419100" marL="91440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Create a sentence</a:t>
            </a:r>
          </a:p>
          <a:p>
            <a:pPr rtl="0" lvl="0" indent="-419100" marL="91440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Describe a picture scene</a:t>
            </a:r>
          </a:p>
          <a:p>
            <a:pPr rtl="0" lvl="0" indent="-419100" marL="91440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Clinical trial with regular feedback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SymbolPath: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Type vs. draw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Respond to a prompt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App Store release and feedback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idx="1" type="subTitle"/>
          </p:nvPr>
        </p:nvSpPr>
        <p:spPr>
          <a:xfrm>
            <a:off y="4939463" x="2773802"/>
            <a:ext cy="1658999" cx="42059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sz="1800" lang="en"/>
              <a:t>Special thanks to my advisor,</a:t>
            </a:r>
            <a:br>
              <a:rPr sz="1800" lang="en"/>
            </a:br>
            <a:r>
              <a:rPr sz="1800" lang="en"/>
              <a:t>Dr. Rupal Patel,</a:t>
            </a:r>
            <a:br>
              <a:rPr sz="1800" lang="en"/>
            </a:br>
            <a:r>
              <a:rPr sz="1800" lang="en"/>
              <a:t>and the National Science Foundation (Grant #0914808).</a:t>
            </a:r>
          </a:p>
        </p:txBody>
      </p:sp>
      <p:sp>
        <p:nvSpPr>
          <p:cNvPr id="181" name="Shape 181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4800" lang="en"/>
              <a:t>Thank you for listening!</a:t>
            </a:r>
          </a:p>
        </p:txBody>
      </p:sp>
      <p:pic>
        <p:nvPicPr>
          <p:cNvPr id="182" name="Shape 1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1559" x="7419497"/>
            <a:ext cy="1214807" cx="1267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5416562" x="457200"/>
            <a:ext cy="704858" cx="1876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83333"/>
              <a:buFont typeface="Arial"/>
              <a:buAutoNum type="arabicPeriod"/>
            </a:pPr>
            <a:r>
              <a:rPr b="1" sz="3600"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What is AAC?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Augmentative and Alternative Communication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Three major categories: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Assisted communication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Physical boards with letters, words, or images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Electronic devices with integrated Text-to-Speech (TTS) systems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Who uses AAC?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People of all ages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People with: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cerebral palsy (CP)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amyotrophic lateral sclerosis (ALS)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brain and spinal cord injuries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neurological disorders (e.g. aphasia)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muscular dystrophy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paralysis, autism, and more...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Current AAC System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87016" x="1221362"/>
            <a:ext cy="5027500" cx="670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Scope and Definitions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Target users are primarily non-speaking and may have upper limb motor impairments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Target users may also have language impairments (e.g. aphasia)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"Icon-based AAC" includes systems that use words, icons, or a combination of both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"Non-syntactic" is non-standard syntax or inconsistent syntax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Background on AAC</a:t>
            </a:r>
          </a:p>
          <a:p>
            <a:pPr rtl="0" lvl="0" indent="-419100" marL="457200">
              <a:buClr>
                <a:schemeClr val="dk1"/>
              </a:buClr>
              <a:buSzPct val="83333"/>
              <a:buFont typeface="Arial"/>
              <a:buAutoNum type="arabicPeriod"/>
            </a:pPr>
            <a:r>
              <a:rPr b="1" sz="3600" lang="en"/>
              <a:t>Problem Statement and Thesis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Projects and Goals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Theories and Approaches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Implementation and Experiments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Problem Statement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Current icon-based AAC systems assume: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Syntactic Order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Intended Set</a:t>
            </a:r>
          </a:p>
          <a:p>
            <a:pPr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Discrete Entry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