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C9DD4C00-43DD-4B56-A917-370A96450314}">
  <a:tblStyle styleName="Table_0" styleId="{C9DD4C00-43DD-4B56-A917-370A96450314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995A2C63-98F5-4723-B518-679A0BD92C75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1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Mention performance on missing word task, especially to n-gram approaches.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gif" Type="http://schemas.openxmlformats.org/officeDocument/2006/relationships/image" Id="rId4"/><Relationship Target="../media/image03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youtube.com/v/wL3C_W87vlc" Type="http://schemas.openxmlformats.org/officeDocument/2006/relationships/hyperlink" TargetMode="External" Id="rId4"/><Relationship Target="../media/image00.jp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3600" lang="en"/>
              <a:t>ABCI Workshop 2013:</a:t>
            </a:r>
          </a:p>
          <a:p>
            <a:pPr algn="ctr" rtl="0" lvl="0">
              <a:buNone/>
            </a:pPr>
            <a:r>
              <a:rPr sz="3600" lang="en">
                <a:solidFill>
                  <a:srgbClr val="000000"/>
                </a:solidFill>
              </a:rPr>
              <a:t>Language Model and</a:t>
            </a:r>
          </a:p>
          <a:p>
            <a:pPr algn="ctr" rtl="0" lvl="0">
              <a:buNone/>
            </a:pPr>
            <a:r>
              <a:rPr sz="3600" lang="en">
                <a:solidFill>
                  <a:srgbClr val="000000"/>
                </a:solidFill>
              </a:rPr>
              <a:t>Architecture for RSVP-iconCHAT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0" marL="4114800">
              <a:buNone/>
            </a:pPr>
            <a:r>
              <a:rPr b="1" sz="1800" lang="en"/>
              <a:t>Karl Wiegand</a:t>
            </a:r>
          </a:p>
          <a:p>
            <a:pPr rtl="0" lvl="0" indent="0" marL="4114800">
              <a:buNone/>
            </a:pPr>
            <a:r>
              <a:rPr b="1" sz="1800" lang="en"/>
              <a:t>Northeastern University</a:t>
            </a:r>
          </a:p>
          <a:p>
            <a:pPr rtl="0" lvl="0" indent="0" marL="4114800">
              <a:buNone/>
            </a:pPr>
            <a:r>
              <a:rPr b="1" sz="1800" lang="en"/>
              <a:t>Boston, MA USA</a:t>
            </a:r>
          </a:p>
          <a:p>
            <a:pPr indent="0" marL="4114800">
              <a:buNone/>
            </a:pPr>
            <a:r>
              <a:rPr sz="1800" lang="en"/>
              <a:t>January 14, 2013</a:t>
            </a:r>
          </a:p>
        </p:txBody>
      </p:sp>
      <p:pic>
        <p:nvPicPr>
          <p:cNvPr id="33" name="Shape 3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160822" x="3253858"/>
            <a:ext cy="1232135" cx="1245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LM Algorithm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Tag closed vocabulary with possible roles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Select statistics for closed vocabulary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Get words from target role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Generate sem-grams from current roles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Convert sem-gram counts into probabilities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Reorder and return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More LM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Semantic frames have syntactic forms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First-word prediction is based on 1-grams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Roles have uniform selection probability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How do we detect wrong selections of a role?  Of a word?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Current Architecture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885950" x="1131436"/>
            <a:ext cy="3827087" cx="68811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Architecture Details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BCI/Host Controller ("The Brain")</a:t>
            </a:r>
          </a:p>
          <a:p>
            <a:pPr rtl="0"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Control loop and signal processing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Presentation Layer (Client)</a:t>
            </a:r>
          </a:p>
          <a:p>
            <a:pPr rtl="0"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User interaction -- images and keyboard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Language Model (Client)</a:t>
            </a:r>
          </a:p>
          <a:p>
            <a:pPr rtl="0"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Oval and word prediction</a:t>
            </a:r>
          </a:p>
          <a:p>
            <a:pPr lvl="0" indent="-419100" marL="914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Semantic selections to syntactic phrase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Runtime Process: LM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Cache vocabulary statistics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Connect to the host controller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Wait for a request header: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		"Oval probabilities" -- None, current_state</a:t>
            </a:r>
          </a:p>
          <a:p>
            <a:pPr rtl="0" lvl="0" indent="457200" marL="457200">
              <a:buNone/>
            </a:pPr>
            <a:r>
              <a:rPr lang="en"/>
              <a:t>"Icon probabilities" -- oval, current_state</a:t>
            </a:r>
          </a:p>
          <a:p>
            <a:pPr rtl="0" lvl="0" indent="457200" marL="457200">
              <a:buNone/>
            </a:pPr>
            <a:r>
              <a:rPr lang="en"/>
              <a:t>"Syntactic utterance" -- current_state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Runtime Process: Presentation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Connect to host controller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Wait for a request header: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		"Start event loop" -- [oval/icon, bitcode]</a:t>
            </a:r>
          </a:p>
          <a:p>
            <a:pPr rtl="0" lvl="0">
              <a:buNone/>
            </a:pPr>
            <a:r>
              <a:rPr lang="en"/>
              <a:t>		"Pause event loop"</a:t>
            </a:r>
          </a:p>
          <a:p>
            <a:pPr rtl="0" lvl="0">
              <a:buNone/>
            </a:pPr>
            <a:r>
              <a:rPr lang="en"/>
              <a:t>		"Stop event loop"</a:t>
            </a:r>
          </a:p>
          <a:p>
            <a:pPr rtl="0" lvl="0">
              <a:buNone/>
            </a:pPr>
            <a:r>
              <a:rPr lang="en"/>
              <a:t>		"Made decision" -- [oval/icon, bitcode]</a:t>
            </a:r>
          </a:p>
          <a:p>
            <a:pPr rtl="0" lvl="0">
              <a:buNone/>
            </a:pPr>
            <a:r>
              <a:rPr lang="en"/>
              <a:t>		"Reset event loop" -- [oval/icon, bitcode]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Runtime Process: Host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Initialize gTec hardware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Initialize BCI modules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Receive connections from Client modules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Do: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Query LM for oval probabilities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Reorganize display order of ovals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Send display order to Presentation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Detect P300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Query LM for icon probabilities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Reorganize display order of icons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Send decision to Presentation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Repeat 4a - 4g until user selects Speak...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Runtime Process: Host (cont.)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startAt="9" type="alphaLcPeriod"/>
            </a:pPr>
            <a:r>
              <a:rPr lang="en"/>
              <a:t>Query LM for syntactic utterance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startAt="9" type="alphaLcPeriod"/>
            </a:pPr>
            <a:r>
              <a:rPr lang="en"/>
              <a:t>Send utterance to Presentation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startAt="9" type="alphaLcPeriod"/>
            </a:pPr>
            <a:r>
              <a:rPr lang="en"/>
              <a:t>Reset Presentation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startAt="9" type="alphaLcPeriod"/>
            </a:pPr>
            <a:r>
              <a:rPr lang="en"/>
              <a:t>Go to 4a...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Project Management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Git repository on BitBucket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Task management via Asana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Schedules in Google Calendar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Meeting notes in Google Drive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Code backups, relevant papers, and meeting board photographs in CSLftp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Implementation Details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IPC is via TCP/IP packets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Shared network packet structure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Controller uses Matlab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Presentation and LM use Python, Twisted, and either Pygame+SDL or Pyglet+OpenGL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Test Controller uses Python+Kivy+Twisted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My Background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Computer science Ph.D. student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Natural language processing (NLP)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Artificial intelligence (AI)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Applications to augmentative and alternative communication (AAC)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Application to Unlock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P300 design is different than SSVEP design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Semantic frames: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Divide sentences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Free order construction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Semantic to syntactic mapping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Semantic grams: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Free order prediction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Require applicable corpus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IPC is nice with a standard packet structure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subTitle"/>
          </p:nvPr>
        </p:nvSpPr>
        <p:spPr>
          <a:xfrm>
            <a:off y="4939463" x="2773802"/>
            <a:ext cy="1658999" cx="42059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buNone/>
            </a:pPr>
            <a:r>
              <a:rPr sz="1800" lang="en"/>
              <a:t>Thanks to Dr. Rupal Patel, Dr. Deniz Erdogmus, and the National Science Foundation (Grant #0914808).</a:t>
            </a:r>
          </a:p>
        </p:txBody>
      </p:sp>
      <p:sp>
        <p:nvSpPr>
          <p:cNvPr id="155" name="Shape 155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buNone/>
            </a:pPr>
            <a:r>
              <a:rPr sz="4800" lang="en"/>
              <a:t>Thank you for listening!</a:t>
            </a:r>
          </a:p>
        </p:txBody>
      </p:sp>
      <p:pic>
        <p:nvPicPr>
          <p:cNvPr id="156" name="Shape 15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161559" x="7419497"/>
            <a:ext cy="1214807" cx="1267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5416562" x="457200"/>
            <a:ext cy="704858" cx="18769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Outline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Constraints and approach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Interface and demo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Language model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Current architecture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Application to Unlock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Constraints and Approach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Constraints: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Single input signal (P300)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Icon-based AAC</a:t>
            </a:r>
          </a:p>
          <a:p>
            <a:pPr rtl="0" lvl="0">
              <a:buNone/>
            </a:pPr>
            <a:br>
              <a:rPr lang="en"/>
            </a:br>
            <a:r>
              <a:rPr lang="en"/>
              <a:t>Approach: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Event timer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Semantic frames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Semantic Frames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Actions are central to messages </a:t>
            </a:r>
            <a:r>
              <a:rPr sz="1800" lang="en"/>
              <a:t>(Fillmore, 1976)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Verbs have "frames" with semantic roles:</a:t>
            </a:r>
          </a:p>
          <a:p>
            <a:pPr algn="ctr" rtl="0" lvl="0">
              <a:buNone/>
            </a:pPr>
            <a:r>
              <a:rPr sz="2400" lang="en"/>
              <a:t>Give ( </a:t>
            </a:r>
            <a:r>
              <a:rPr sz="2400" lang="en" i="1"/>
              <a:t>Agent</a:t>
            </a:r>
            <a:r>
              <a:rPr sz="2400" lang="en"/>
              <a:t>, </a:t>
            </a:r>
            <a:r>
              <a:rPr sz="2400" lang="en" i="1"/>
              <a:t>Object</a:t>
            </a:r>
            <a:r>
              <a:rPr sz="2400" lang="en"/>
              <a:t>, </a:t>
            </a:r>
            <a:r>
              <a:rPr sz="2400" lang="en" i="1"/>
              <a:t>Beneficiary</a:t>
            </a:r>
            <a:r>
              <a:rPr sz="2400" lang="en"/>
              <a:t> 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WordNet, FrameNet, "Read the Web"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Verb-first message construction </a:t>
            </a:r>
            <a:r>
              <a:rPr sz="1800" lang="en"/>
              <a:t>(Patel et al, 2004)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Any order in RSVP-iconCHAT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Interface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98095" x="1702666"/>
            <a:ext cy="5021649" cx="57386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Demonstration</a:t>
            </a:r>
          </a:p>
        </p:txBody>
      </p:sp>
      <p:sp>
        <p:nvSpPr>
          <p:cNvPr id="69" name="Shape 69">
            <a:hlinkClick r:id="rId4"/>
          </p:cNvPr>
          <p:cNvSpPr/>
          <p:nvPr/>
        </p:nvSpPr>
        <p:spPr>
          <a:xfrm>
            <a:off y="1614850" x="1219018"/>
            <a:ext cy="5030296" cx="670596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Language Model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predict(role, state): listof([word, probability])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Semantic grams </a:t>
            </a:r>
            <a:r>
              <a:rPr sz="1800" lang="en"/>
              <a:t>(Wiegand and Patel, 2012)</a:t>
            </a:r>
          </a:p>
          <a:p>
            <a:pPr algn="ctr" rtl="0" lvl="0">
              <a:buNone/>
            </a:pPr>
            <a:r>
              <a:rPr sz="2400" lang="en"/>
              <a:t>"</a:t>
            </a:r>
            <a:r>
              <a:rPr u="sng" sz="2400" lang="en"/>
              <a:t>I</a:t>
            </a:r>
            <a:r>
              <a:rPr sz="2400" lang="en"/>
              <a:t> </a:t>
            </a:r>
            <a:r>
              <a:rPr u="sng" sz="2400" lang="en"/>
              <a:t>like</a:t>
            </a:r>
            <a:r>
              <a:rPr sz="2400" lang="en"/>
              <a:t> to </a:t>
            </a:r>
            <a:r>
              <a:rPr u="sng" sz="2400" lang="en"/>
              <a:t>play</a:t>
            </a:r>
            <a:r>
              <a:rPr sz="2400" lang="en"/>
              <a:t> </a:t>
            </a:r>
            <a:r>
              <a:rPr u="sng" sz="2400" lang="en"/>
              <a:t>chess</a:t>
            </a:r>
            <a:r>
              <a:rPr sz="2400" lang="en"/>
              <a:t> with my </a:t>
            </a:r>
            <a:r>
              <a:rPr u="sng" sz="2400" lang="en"/>
              <a:t>brother</a:t>
            </a:r>
            <a:r>
              <a:rPr sz="2400" lang="en"/>
              <a:t>."</a:t>
            </a:r>
          </a:p>
        </p:txBody>
      </p:sp>
      <p:graphicFrame>
        <p:nvGraphicFramePr>
          <p:cNvPr id="76" name="Shape 76"/>
          <p:cNvGraphicFramePr/>
          <p:nvPr/>
        </p:nvGraphicFramePr>
        <p:xfrm>
          <a:off y="3764000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{C9DD4C00-43DD-4B56-A917-370A96450314}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chess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i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like</a:t>
                      </a:r>
                    </a:p>
                  </a:txBody>
                  <a:tcPr marR="91425" marB="91425" marT="91425" anchor="ctr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play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chess, i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...</a:t>
                      </a:r>
                    </a:p>
                  </a:txBody>
                  <a:tcPr marR="91425" marB="91425" marT="91425" anchor="ctr" marL="91425"/>
                </a:tc>
              </a:tr>
            </a:tbl>
          </a:graphicData>
        </a:graphic>
      </p:graphicFrame>
      <p:graphicFrame>
        <p:nvGraphicFramePr>
          <p:cNvPr id="77" name="Shape 77"/>
          <p:cNvGraphicFramePr/>
          <p:nvPr/>
        </p:nvGraphicFramePr>
        <p:xfrm>
          <a:off y="4985825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{995A2C63-98F5-4723-B518-679A0BD92C75}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chess, i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chess, like</a:t>
                      </a:r>
                    </a:p>
                  </a:txBody>
                  <a:tcPr marR="91425" marB="91425" marT="91425" anchor="ctr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brother, chess, play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chess, i, like</a:t>
                      </a:r>
                    </a:p>
                  </a:txBody>
                  <a:tcPr marR="91425" marB="91425" marT="91425" anchor="ctr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chess, i, play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buNone/>
                      </a:pPr>
                      <a:r>
                        <a:rPr sz="2400" lang="en"/>
                        <a:t>...</a:t>
                      </a:r>
                    </a:p>
                  </a:txBody>
                  <a:tcPr marR="91425" marB="91425" marT="91425" anchor="ctr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LM Training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Choose a corpus:</a:t>
            </a:r>
            <a:r>
              <a:rPr lang="en" i="1"/>
              <a:t>"Blog Authorship Corpus"</a:t>
            </a:r>
            <a:r>
              <a:rPr lang="en" i="1"/>
              <a:t>"Crowdsourced AAC-Like Corpus"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Split sentences and remove stop words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Count sentence lengths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Stem and count sem-grams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