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png" ContentType="image/png"/>
  <Default Extension="xml" ContentType="application/xml"/>
  <Default Extension="gif" ContentType="image/gif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18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19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y="68580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C9DD4C00-43DD-4B56-A917-370A96450314}">
  <a:tblStyle styleName="Table_0" styleId="{C9DD4C00-43DD-4B56-A917-370A96450314}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insideV>
        </a:tcBdr>
      </a:tcStyle>
    </a:wholeTbl>
  </a:tblStyle>
  <a:tblStyle styleName="Table_1" styleId="{995A2C63-98F5-4723-B518-679A0BD92C75}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insideV>
        </a:tcBdr>
      </a:tcStyle>
    </a:wholeTbl>
  </a:tblStyle>
</a:tblStyleLst>
</file>

<file path=ppt/_rels/presentation.xml.rels><?xml version="1.0" encoding="UTF-8" standalone="yes"?><Relationships xmlns="http://schemas.openxmlformats.org/package/2006/relationships"><Relationship Target="slides/slide14.xml" Type="http://schemas.openxmlformats.org/officeDocument/2006/relationships/slide" Id="rId19"/><Relationship Target="slides/slide13.xml" Type="http://schemas.openxmlformats.org/officeDocument/2006/relationships/slide" Id="rId18"/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slides/slide7.xml" Type="http://schemas.openxmlformats.org/officeDocument/2006/relationships/slide" Id="rId12"/><Relationship Target="slides/slide8.xml" Type="http://schemas.openxmlformats.org/officeDocument/2006/relationships/slide" Id="rId13"/><Relationship Target="slides/slide5.xml" Type="http://schemas.openxmlformats.org/officeDocument/2006/relationships/slide" Id="rId10"/><Relationship Target="slides/slide6.xml" Type="http://schemas.openxmlformats.org/officeDocument/2006/relationships/slide" Id="rId11"/><Relationship Target="slides/slide21.xml" Type="http://schemas.openxmlformats.org/officeDocument/2006/relationships/slide" Id="rId26"/><Relationship Target="slides/slide20.xml" Type="http://schemas.openxmlformats.org/officeDocument/2006/relationships/slide" Id="rId25"/><Relationship Target="presProps.xml" Type="http://schemas.openxmlformats.org/officeDocument/2006/relationships/presProps" Id="rId2"/><Relationship Target="slides/slide16.xml" Type="http://schemas.openxmlformats.org/officeDocument/2006/relationships/slide" Id="rId21"/><Relationship Target="theme/theme1.xml" Type="http://schemas.openxmlformats.org/officeDocument/2006/relationships/theme" Id="rId1"/><Relationship Target="slides/slide17.xml" Type="http://schemas.openxmlformats.org/officeDocument/2006/relationships/slide" Id="rId22"/><Relationship Target="slideMasters/slideMaster1.xml" Type="http://schemas.openxmlformats.org/officeDocument/2006/relationships/slideMaster" Id="rId4"/><Relationship Target="slides/slide18.xml" Type="http://schemas.openxmlformats.org/officeDocument/2006/relationships/slide" Id="rId23"/><Relationship Target="tableStyles.xml" Type="http://schemas.openxmlformats.org/officeDocument/2006/relationships/tableStyles" Id="rId3"/><Relationship Target="slides/slide19.xml" Type="http://schemas.openxmlformats.org/officeDocument/2006/relationships/slide" Id="rId24"/><Relationship Target="slides/slide15.xml" Type="http://schemas.openxmlformats.org/officeDocument/2006/relationships/slide" Id="rId20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3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4" name="Shape 3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5" name="Shape 35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6" name="Shape 3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0" name="Shape 9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1" name="Shape 9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6" name="Shape 9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7" name="Shape 9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2" name="Shape 10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3" name="Shape 10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8" name="Shape 10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9" name="Shape 10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4" name="Shape 11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5" name="Shape 11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0" name="Shape 12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1" name="Shape 12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22" name="Shape 12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6" name="Shape 1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7" name="Shape 12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28" name="Shape 12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2" name="Shape 1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3" name="Shape 13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34" name="Shape 13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8" name="Shape 1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9" name="Shape 13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4" name="Shape 1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5" name="Shape 14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46" name="Shape 14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0" name="Shape 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1" name="Shape 4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0" name="Shape 1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1" name="Shape 15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52" name="Shape 15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8" name="Shape 15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9" name="Shape 15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60" name="Shape 16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6" name="Shape 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7" name="Shape 4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2" name="Shape 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3" name="Shape 5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8" name="Shape 5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9" name="Shape 5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4" name="Shape 6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5" name="Shape 6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0" name="Shape 7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1" name="Shape 7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8" name="Shape 7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9" name="Shape 7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Mention performance on missing word task, especially to n-gram approaches.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4" name="Shape 8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5" name="Shape 8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" name="Shape 9"/>
          <p:cNvSpPr txBox="1"/>
          <p:nvPr>
            <p:ph type="ctrTitle"/>
          </p:nvPr>
        </p:nvSpPr>
        <p:spPr>
          <a:xfrm>
            <a:off y="751679" x="457200"/>
            <a:ext cy="4012499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4572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72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4572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72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4572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72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4572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72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4572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72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4572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72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4572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72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4572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72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4572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72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y="4955189" x="457200"/>
            <a:ext cy="16434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4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4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4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4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4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4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4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4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4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11" name="Shape 11"/>
          <p:cNvCxnSpPr/>
          <p:nvPr/>
        </p:nvCxnSpPr>
        <p:spPr>
          <a:xfrm>
            <a:off y="548639" x="457200"/>
            <a:ext cy="0" cx="8229600"/>
          </a:xfrm>
          <a:prstGeom prst="straightConnector1">
            <a:avLst/>
          </a:prstGeom>
          <a:noFill/>
          <a:ln w="57150" cap="flat">
            <a:solidFill>
              <a:schemeClr val="accent1"/>
            </a:solidFill>
            <a:prstDash val="solid"/>
            <a:round/>
            <a:headEnd w="med" len="med" type="none"/>
            <a:tailEnd w="med" len="med" type="none"/>
          </a:ln>
        </p:spPr>
      </p:cxnSp>
      <p:cxnSp>
        <p:nvCxnSpPr>
          <p:cNvPr id="12" name="Shape 12"/>
          <p:cNvCxnSpPr/>
          <p:nvPr/>
        </p:nvCxnSpPr>
        <p:spPr>
          <a:xfrm>
            <a:off y="4844510" x="457200"/>
            <a:ext cy="0" cx="8229600"/>
          </a:xfrm>
          <a:prstGeom prst="straightConnector1">
            <a:avLst/>
          </a:prstGeom>
          <a:noFill/>
          <a:ln w="57150" cap="flat">
            <a:solidFill>
              <a:schemeClr val="accent1"/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>
              <a:defRPr>
                <a:solidFill>
                  <a:srgbClr val="DA0002"/>
                </a:solidFill>
              </a:defRPr>
            </a:lvl1pPr>
            <a:lvl2pPr rtl="0">
              <a:defRPr>
                <a:solidFill>
                  <a:srgbClr val="DA0002"/>
                </a:solidFill>
              </a:defRPr>
            </a:lvl2pPr>
            <a:lvl3pPr rtl="0">
              <a:defRPr>
                <a:solidFill>
                  <a:srgbClr val="DA0002"/>
                </a:solidFill>
              </a:defRPr>
            </a:lvl3pPr>
            <a:lvl4pPr rtl="0">
              <a:defRPr>
                <a:solidFill>
                  <a:srgbClr val="DA0002"/>
                </a:solidFill>
              </a:defRPr>
            </a:lvl4pPr>
            <a:lvl5pPr rtl="0">
              <a:defRPr>
                <a:solidFill>
                  <a:srgbClr val="DA0002"/>
                </a:solidFill>
              </a:defRPr>
            </a:lvl5pPr>
            <a:lvl6pPr rtl="0">
              <a:defRPr>
                <a:solidFill>
                  <a:srgbClr val="DA0002"/>
                </a:solidFill>
              </a:defRPr>
            </a:lvl6pPr>
            <a:lvl7pPr rtl="0">
              <a:defRPr>
                <a:solidFill>
                  <a:srgbClr val="DA0002"/>
                </a:solidFill>
              </a:defRPr>
            </a:lvl7pPr>
            <a:lvl8pPr rtl="0">
              <a:defRPr>
                <a:solidFill>
                  <a:srgbClr val="DA0002"/>
                </a:solidFill>
              </a:defRPr>
            </a:lvl8pPr>
            <a:lvl9pPr rtl="0">
              <a:defRPr>
                <a:solidFill>
                  <a:srgbClr val="DA0002"/>
                </a:solidFill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cxnSp>
        <p:nvCxnSpPr>
          <p:cNvPr id="16" name="Shape 16"/>
          <p:cNvCxnSpPr/>
          <p:nvPr/>
        </p:nvCxnSpPr>
        <p:spPr>
          <a:xfrm>
            <a:off y="1524000" x="457200"/>
            <a:ext cy="0" cx="8229600"/>
          </a:xfrm>
          <a:prstGeom prst="straightConnector1">
            <a:avLst/>
          </a:prstGeom>
          <a:noFill/>
          <a:ln w="50800" cap="flat">
            <a:solidFill>
              <a:srgbClr val="DA0002"/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>
              <a:defRPr>
                <a:solidFill>
                  <a:srgbClr val="DA0002"/>
                </a:solidFill>
              </a:defRPr>
            </a:lvl1pPr>
            <a:lvl2pPr rtl="0">
              <a:defRPr>
                <a:solidFill>
                  <a:srgbClr val="DA0002"/>
                </a:solidFill>
              </a:defRPr>
            </a:lvl2pPr>
            <a:lvl3pPr rtl="0">
              <a:defRPr>
                <a:solidFill>
                  <a:srgbClr val="DA0002"/>
                </a:solidFill>
              </a:defRPr>
            </a:lvl3pPr>
            <a:lvl4pPr rtl="0">
              <a:defRPr>
                <a:solidFill>
                  <a:srgbClr val="DA0002"/>
                </a:solidFill>
              </a:defRPr>
            </a:lvl4pPr>
            <a:lvl5pPr rtl="0">
              <a:defRPr>
                <a:solidFill>
                  <a:srgbClr val="DA0002"/>
                </a:solidFill>
              </a:defRPr>
            </a:lvl5pPr>
            <a:lvl6pPr rtl="0">
              <a:defRPr>
                <a:solidFill>
                  <a:srgbClr val="DA0002"/>
                </a:solidFill>
              </a:defRPr>
            </a:lvl6pPr>
            <a:lvl7pPr rtl="0">
              <a:defRPr>
                <a:solidFill>
                  <a:srgbClr val="DA0002"/>
                </a:solidFill>
              </a:defRPr>
            </a:lvl7pPr>
            <a:lvl8pPr rtl="0">
              <a:defRPr>
                <a:solidFill>
                  <a:srgbClr val="DA0002"/>
                </a:solidFill>
              </a:defRPr>
            </a:lvl8pPr>
            <a:lvl9pPr rtl="0">
              <a:defRPr>
                <a:solidFill>
                  <a:srgbClr val="DA0002"/>
                </a:solidFill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" type="body"/>
          </p:nvPr>
        </p:nvSpPr>
        <p:spPr>
          <a:xfrm>
            <a:off y="1600200" x="457200"/>
            <a:ext cy="4967700" cx="39945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id="20" name="Shape 20"/>
          <p:cNvSpPr txBox="1"/>
          <p:nvPr>
            <p:ph idx="2" type="body"/>
          </p:nvPr>
        </p:nvSpPr>
        <p:spPr>
          <a:xfrm>
            <a:off y="1600200" x="4692273"/>
            <a:ext cy="4967700" cx="39945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cxnSp>
        <p:nvCxnSpPr>
          <p:cNvPr id="21" name="Shape 21"/>
          <p:cNvCxnSpPr/>
          <p:nvPr/>
        </p:nvCxnSpPr>
        <p:spPr>
          <a:xfrm>
            <a:off y="1524000" x="457200"/>
            <a:ext cy="0" cx="8229600"/>
          </a:xfrm>
          <a:prstGeom prst="straightConnector1">
            <a:avLst/>
          </a:prstGeom>
          <a:noFill/>
          <a:ln w="50800" cap="flat">
            <a:solidFill>
              <a:srgbClr val="DA0002"/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2" name="Shape 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" name="Shape 2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>
              <a:defRPr>
                <a:solidFill>
                  <a:schemeClr val="accent1"/>
                </a:solidFill>
              </a:defRPr>
            </a:lvl1pPr>
            <a:lvl2pPr rtl="0">
              <a:defRPr>
                <a:solidFill>
                  <a:schemeClr val="accent1"/>
                </a:solidFill>
              </a:defRPr>
            </a:lvl2pPr>
            <a:lvl3pPr rtl="0">
              <a:defRPr>
                <a:solidFill>
                  <a:schemeClr val="accent1"/>
                </a:solidFill>
              </a:defRPr>
            </a:lvl3pPr>
            <a:lvl4pPr rtl="0">
              <a:defRPr>
                <a:solidFill>
                  <a:schemeClr val="accent1"/>
                </a:solidFill>
              </a:defRPr>
            </a:lvl4pPr>
            <a:lvl5pPr rtl="0">
              <a:defRPr>
                <a:solidFill>
                  <a:schemeClr val="accent1"/>
                </a:solidFill>
              </a:defRPr>
            </a:lvl5pPr>
            <a:lvl6pPr rtl="0">
              <a:defRPr>
                <a:solidFill>
                  <a:schemeClr val="accent1"/>
                </a:solidFill>
              </a:defRPr>
            </a:lvl6pPr>
            <a:lvl7pPr rtl="0">
              <a:defRPr>
                <a:solidFill>
                  <a:schemeClr val="accent1"/>
                </a:solidFill>
              </a:defRPr>
            </a:lvl7pPr>
            <a:lvl8pPr rtl="0">
              <a:defRPr>
                <a:solidFill>
                  <a:schemeClr val="accent1"/>
                </a:solidFill>
              </a:defRPr>
            </a:lvl8pPr>
            <a:lvl9pPr rtl="0">
              <a:defRPr>
                <a:solidFill>
                  <a:schemeClr val="accent1"/>
                </a:solidFill>
              </a:defRPr>
            </a:lvl9pPr>
          </a:lstStyle>
          <a:p/>
        </p:txBody>
      </p:sp>
      <p:cxnSp>
        <p:nvCxnSpPr>
          <p:cNvPr id="24" name="Shape 24"/>
          <p:cNvCxnSpPr/>
          <p:nvPr/>
        </p:nvCxnSpPr>
        <p:spPr>
          <a:xfrm>
            <a:off y="1524000" x="457200"/>
            <a:ext cy="0" cx="8229600"/>
          </a:xfrm>
          <a:prstGeom prst="straightConnector1">
            <a:avLst/>
          </a:prstGeom>
          <a:noFill/>
          <a:ln w="50800" cap="flat">
            <a:solidFill>
              <a:schemeClr val="accent1"/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5" name="Shape 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" name="Shape 26"/>
          <p:cNvSpPr txBox="1"/>
          <p:nvPr>
            <p:ph idx="1" type="body"/>
          </p:nvPr>
        </p:nvSpPr>
        <p:spPr>
          <a:xfrm>
            <a:off y="5875078" x="457200"/>
            <a:ext cy="692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/>
        </p:txBody>
      </p:sp>
      <p:cxnSp>
        <p:nvCxnSpPr>
          <p:cNvPr id="27" name="Shape 27"/>
          <p:cNvCxnSpPr/>
          <p:nvPr/>
        </p:nvCxnSpPr>
        <p:spPr>
          <a:xfrm>
            <a:off y="5757014" x="457200"/>
            <a:ext cy="0" cx="8229600"/>
          </a:xfrm>
          <a:prstGeom prst="straightConnector1">
            <a:avLst/>
          </a:prstGeom>
          <a:noFill/>
          <a:ln w="50800" cap="flat">
            <a:solidFill>
              <a:schemeClr val="lt2"/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8" name="Shape 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cxnSp>
        <p:nvCxnSpPr>
          <p:cNvPr id="29" name="Shape 29"/>
          <p:cNvCxnSpPr/>
          <p:nvPr/>
        </p:nvCxnSpPr>
        <p:spPr>
          <a:xfrm>
            <a:off y="150852" x="457200"/>
            <a:ext cy="0" cx="8229600"/>
          </a:xfrm>
          <a:prstGeom prst="straightConnector1">
            <a:avLst/>
          </a:prstGeom>
          <a:noFill/>
          <a:ln w="50800" cap="flat">
            <a:solidFill>
              <a:schemeClr val="lt2"/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2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indent="2286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2286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2286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2286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2286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2286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2286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2286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2286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342900" marL="34290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strike="noStrike" u="none" b="0" cap="none" baseline="0" sz="3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-285750" marL="74295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strike="noStrike" u="none" b="0" cap="none" baseline="0" sz="2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-228600" marL="114300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strike="noStrike" u="none" b="0" cap="none" baseline="0" sz="2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-228600" marL="160020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-228600" marL="205740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-228600" marL="251460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-228600" marL="297180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-228600" marL="342900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-228600" marL="388620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7" name="Shape 7"/>
          <p:cNvCxnSpPr/>
          <p:nvPr/>
        </p:nvCxnSpPr>
        <p:spPr>
          <a:xfrm>
            <a:off y="6697679" x="457200"/>
            <a:ext cy="0" cx="8229600"/>
          </a:xfrm>
          <a:prstGeom prst="straightConnector1">
            <a:avLst/>
          </a:prstGeom>
          <a:noFill/>
          <a:ln w="50800" cap="flat">
            <a:solidFill>
              <a:schemeClr val="lt2"/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2.png" Type="http://schemas.openxmlformats.org/officeDocument/2006/relationships/image" Id="rId3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4.png" Type="http://schemas.openxmlformats.org/officeDocument/2006/relationships/image" Id="rId3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4.xml.rels><?xml version="1.0" encoding="UTF-8" standalone="yes"?><Relationships xmlns="http://schemas.openxmlformats.org/package/2006/relationships"><Relationship Target="../notesSlides/notesSlide1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5.xml.rels><?xml version="1.0" encoding="UTF-8" standalone="yes"?><Relationships xmlns="http://schemas.openxmlformats.org/package/2006/relationships"><Relationship Target="../notesSlides/notesSlide1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6.xml.rels><?xml version="1.0" encoding="UTF-8" standalone="yes"?><Relationships xmlns="http://schemas.openxmlformats.org/package/2006/relationships"><Relationship Target="../notesSlides/notesSlide1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7.xml.rels><?xml version="1.0" encoding="UTF-8" standalone="yes"?><Relationships xmlns="http://schemas.openxmlformats.org/package/2006/relationships"><Relationship Target="../notesSlides/notesSlide1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8.xml.rels><?xml version="1.0" encoding="UTF-8" standalone="yes"?><Relationships xmlns="http://schemas.openxmlformats.org/package/2006/relationships"><Relationship Target="../notesSlides/notesSlide1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9.xml.rels><?xml version="1.0" encoding="UTF-8" standalone="yes"?><Relationships xmlns="http://schemas.openxmlformats.org/package/2006/relationships"><Relationship Target="../notesSlides/notesSlide1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0.xml.rels><?xml version="1.0" encoding="UTF-8" standalone="yes"?><Relationships xmlns="http://schemas.openxmlformats.org/package/2006/relationships"><Relationship Target="../notesSlides/notesSlide2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1.xml.rels><?xml version="1.0" encoding="UTF-8" standalone="yes"?><Relationships xmlns="http://schemas.openxmlformats.org/package/2006/relationships"><Relationship Target="../notesSlides/notesSlide21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1.gif" Type="http://schemas.openxmlformats.org/officeDocument/2006/relationships/image" Id="rId4"/><Relationship Target="../media/image03.jpg" Type="http://schemas.openxmlformats.org/officeDocument/2006/relationships/image" Id="rId3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5.png" Type="http://schemas.openxmlformats.org/officeDocument/2006/relationships/image" Id="rId3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Relationship Target="http://youtube.com/v/wL3C_W87vlc" Type="http://schemas.openxmlformats.org/officeDocument/2006/relationships/hyperlink" TargetMode="External" Id="rId4"/><Relationship Target="../media/image00.jpg" Type="http://schemas.openxmlformats.org/officeDocument/2006/relationships/image" Id="rId5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0" name="Shape 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1" name="Shape 31"/>
          <p:cNvSpPr txBox="1"/>
          <p:nvPr>
            <p:ph type="ctrTitle"/>
          </p:nvPr>
        </p:nvSpPr>
        <p:spPr>
          <a:xfrm>
            <a:off y="751679" x="457200"/>
            <a:ext cy="4012499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buNone/>
            </a:pPr>
            <a:r>
              <a:rPr sz="3600" lang="en"/>
              <a:t>ABCI Workshop 2013:</a:t>
            </a:r>
          </a:p>
          <a:p>
            <a:pPr algn="ctr" rtl="0" lvl="0">
              <a:buNone/>
            </a:pPr>
            <a:r>
              <a:rPr sz="3600" lang="en">
                <a:solidFill>
                  <a:srgbClr val="000000"/>
                </a:solidFill>
              </a:rPr>
              <a:t>Language Model and</a:t>
            </a:r>
          </a:p>
          <a:p>
            <a:pPr algn="ctr" rtl="0" lvl="0">
              <a:buNone/>
            </a:pPr>
            <a:r>
              <a:rPr sz="3600" lang="en">
                <a:solidFill>
                  <a:srgbClr val="000000"/>
                </a:solidFill>
              </a:rPr>
              <a:t>Architecture for RSVP-iconCHAT</a:t>
            </a:r>
          </a:p>
        </p:txBody>
      </p:sp>
      <p:sp>
        <p:nvSpPr>
          <p:cNvPr id="32" name="Shape 32"/>
          <p:cNvSpPr txBox="1"/>
          <p:nvPr>
            <p:ph idx="1" type="subTitle"/>
          </p:nvPr>
        </p:nvSpPr>
        <p:spPr>
          <a:xfrm>
            <a:off y="4955189" x="457200"/>
            <a:ext cy="16434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rtl="0" lvl="0" indent="0" marL="4114800">
              <a:buNone/>
            </a:pPr>
            <a:r>
              <a:rPr b="1" sz="1800" lang="en"/>
              <a:t>Karl Wiegand</a:t>
            </a:r>
          </a:p>
          <a:p>
            <a:pPr rtl="0" lvl="0" indent="0" marL="4114800">
              <a:buNone/>
            </a:pPr>
            <a:r>
              <a:rPr b="1" sz="1800" lang="en"/>
              <a:t>Northeastern University</a:t>
            </a:r>
          </a:p>
          <a:p>
            <a:pPr rtl="0" lvl="0" indent="0" marL="4114800">
              <a:buNone/>
            </a:pPr>
            <a:r>
              <a:rPr b="1" sz="1800" lang="en"/>
              <a:t>Boston, MA USA</a:t>
            </a:r>
          </a:p>
          <a:p>
            <a:pPr indent="0" marL="4114800">
              <a:buNone/>
            </a:pPr>
            <a:r>
              <a:rPr sz="1800" lang="en"/>
              <a:t>January 14, 2013</a:t>
            </a:r>
          </a:p>
        </p:txBody>
      </p:sp>
      <p:pic>
        <p:nvPicPr>
          <p:cNvPr id="33" name="Shape 33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5160822" x="3253858"/>
            <a:ext cy="1232135" cx="12451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7" name="Shape 8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8" name="Shape 8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LM Algorithm</a:t>
            </a:r>
          </a:p>
        </p:txBody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Tag closed vocabulary with possible roles</a:t>
            </a:r>
          </a:p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Select statistics for closed vocabulary</a:t>
            </a:r>
          </a:p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Get words from target role</a:t>
            </a:r>
          </a:p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Generate sem-grams from current roles</a:t>
            </a:r>
          </a:p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Convert sem-gram counts into probabilities</a:t>
            </a:r>
          </a:p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Reorder and return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3" name="Shape 9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4" name="Shape 9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More LM</a:t>
            </a:r>
          </a:p>
        </p:txBody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Semantic frames have syntactic forms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First-word prediction is based on 1-grams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Roles have uniform selection probability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How do we detect wrong selections of a role?  Of a word?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9" name="Shape 9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0" name="Shape 10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Current Architecture</a:t>
            </a:r>
          </a:p>
        </p:txBody>
      </p:sp>
      <p:pic>
        <p:nvPicPr>
          <p:cNvPr id="101" name="Shape 101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885950" x="1131436"/>
            <a:ext cy="3827087" cx="68811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5" name="Shape 10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6" name="Shape 10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Architecture Details</a:t>
            </a:r>
          </a:p>
        </p:txBody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BCI/Host Controller ("The Brain")</a:t>
            </a:r>
          </a:p>
          <a:p>
            <a:pPr rtl="0" lvl="0" indent="-419100" marL="9144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Control loop and signal processing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Presentation Layer (Client)</a:t>
            </a:r>
          </a:p>
          <a:p>
            <a:pPr rtl="0" lvl="0" indent="-419100" marL="9144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User interaction -- images and keyboard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Language Model (Client)</a:t>
            </a:r>
          </a:p>
          <a:p>
            <a:pPr rtl="0" lvl="0" indent="-419100" marL="9144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Oval and word prediction</a:t>
            </a:r>
          </a:p>
          <a:p>
            <a:pPr lvl="0" indent="-419100" marL="9144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Semantic selections to syntactic phrase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1" name="Shape 11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2" name="Shape 11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Runtime Process: LM</a:t>
            </a:r>
          </a:p>
        </p:txBody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Cache vocabulary statistics</a:t>
            </a:r>
          </a:p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Connect to the host controller</a:t>
            </a:r>
          </a:p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Wait for a request header: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		"Oval probabilities" -- None, current_state</a:t>
            </a:r>
          </a:p>
          <a:p>
            <a:pPr rtl="0" lvl="0" indent="457200" marL="457200">
              <a:buNone/>
            </a:pPr>
            <a:r>
              <a:rPr lang="en"/>
              <a:t>"Icon probabilities" -- oval, current_state</a:t>
            </a:r>
          </a:p>
          <a:p>
            <a:pPr rtl="0" lvl="0" indent="457200" marL="457200">
              <a:buNone/>
            </a:pPr>
            <a:r>
              <a:rPr lang="en"/>
              <a:t>"Syntactic utterance" -- current_state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7" name="Shape 1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8" name="Shape 11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Runtime Process: Presentation</a:t>
            </a:r>
          </a:p>
        </p:txBody>
      </p:sp>
      <p:sp>
        <p:nvSpPr>
          <p:cNvPr id="119" name="Shape 119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Connect to host controller</a:t>
            </a:r>
          </a:p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Wait for a request header: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		"Start event loop" -- [oval/icon, bitcode]</a:t>
            </a:r>
          </a:p>
          <a:p>
            <a:pPr rtl="0" lvl="0">
              <a:buNone/>
            </a:pPr>
            <a:r>
              <a:rPr lang="en"/>
              <a:t>		"Pause event loop"</a:t>
            </a:r>
          </a:p>
          <a:p>
            <a:pPr rtl="0" lvl="0">
              <a:buNone/>
            </a:pPr>
            <a:r>
              <a:rPr lang="en"/>
              <a:t>		"Stop event loop"</a:t>
            </a:r>
          </a:p>
          <a:p>
            <a:pPr rtl="0" lvl="0">
              <a:buNone/>
            </a:pPr>
            <a:r>
              <a:rPr lang="en"/>
              <a:t>		"Made decision" -- [oval/icon, bitcode]</a:t>
            </a:r>
          </a:p>
          <a:p>
            <a:pPr rtl="0" lvl="0">
              <a:buNone/>
            </a:pPr>
            <a:r>
              <a:rPr lang="en"/>
              <a:t>		"Reset event loop" -- [oval/icon, bitcode]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3" name="Shape 12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4" name="Shape 12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Runtime Process: Host</a:t>
            </a:r>
          </a:p>
        </p:txBody>
      </p:sp>
      <p:sp>
        <p:nvSpPr>
          <p:cNvPr id="125" name="Shape 125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Initialize gTec hardware</a:t>
            </a:r>
          </a:p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Initialize BCI modules</a:t>
            </a:r>
          </a:p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Receive connections from Client modules</a:t>
            </a:r>
          </a:p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Do: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Arial"/>
              <a:buAutoNum type="alphaLcPeriod"/>
            </a:pPr>
            <a:r>
              <a:rPr lang="en"/>
              <a:t>Query LM for oval probabilities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Arial"/>
              <a:buAutoNum type="alphaLcPeriod"/>
            </a:pPr>
            <a:r>
              <a:rPr lang="en"/>
              <a:t>Reorganize display order of ovals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Arial"/>
              <a:buAutoNum type="alphaLcPeriod"/>
            </a:pPr>
            <a:r>
              <a:rPr lang="en"/>
              <a:t>Send display order to Presentation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Arial"/>
              <a:buAutoNum type="alphaLcPeriod"/>
            </a:pPr>
            <a:r>
              <a:rPr lang="en"/>
              <a:t>Detect P300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Arial"/>
              <a:buAutoNum type="alphaLcPeriod"/>
            </a:pPr>
            <a:r>
              <a:rPr lang="en"/>
              <a:t>Query LM for icon probabilities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Arial"/>
              <a:buAutoNum type="alphaLcPeriod"/>
            </a:pPr>
            <a:r>
              <a:rPr lang="en"/>
              <a:t>Reorganize display order of icons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Arial"/>
              <a:buAutoNum type="alphaLcPeriod"/>
            </a:pPr>
            <a:r>
              <a:rPr lang="en"/>
              <a:t>Send decision to Presentation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Arial"/>
              <a:buAutoNum type="alphaLcPeriod"/>
            </a:pPr>
            <a:r>
              <a:rPr lang="en"/>
              <a:t>Repeat 4a - 4g until user selects Speak...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9" name="Shape 1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0" name="Shape 13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Runtime Process: Host (cont.)</a:t>
            </a:r>
          </a:p>
        </p:txBody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1" indent="-381000" marL="914400">
              <a:buClr>
                <a:schemeClr val="dk1"/>
              </a:buClr>
              <a:buSzPct val="80000"/>
              <a:buFont typeface="Arial"/>
              <a:buAutoNum startAt="9" type="alphaLcPeriod"/>
            </a:pPr>
            <a:r>
              <a:rPr lang="en"/>
              <a:t>Query LM for syntactic utterance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Arial"/>
              <a:buAutoNum startAt="9" type="alphaLcPeriod"/>
            </a:pPr>
            <a:r>
              <a:rPr lang="en"/>
              <a:t>Send utterance to Presentation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Arial"/>
              <a:buAutoNum startAt="9" type="alphaLcPeriod"/>
            </a:pPr>
            <a:r>
              <a:rPr lang="en"/>
              <a:t>Reset Presentation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Arial"/>
              <a:buAutoNum startAt="9" type="alphaLcPeriod"/>
            </a:pPr>
            <a:r>
              <a:rPr lang="en"/>
              <a:t>Go to 4a...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5" name="Shape 1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6" name="Shape 13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Project Management</a:t>
            </a:r>
          </a:p>
        </p:txBody>
      </p:sp>
      <p:sp>
        <p:nvSpPr>
          <p:cNvPr id="137" name="Shape 137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Git repository on BitBucket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Task management via Asana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Schedules in Google Calendar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Meeting notes in Google Drive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Code backups, relevant papers, and meeting board photographs in CSLftp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1" name="Shape 1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2" name="Shape 14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Implementation Details</a:t>
            </a:r>
          </a:p>
        </p:txBody>
      </p:sp>
      <p:sp>
        <p:nvSpPr>
          <p:cNvPr id="143" name="Shape 143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IPC is via TCP/IP packets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Shared network packet structure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Controller uses Matlab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Presentation and LM use Python, Twisted, and either Pygame+SDL or Pyglet+OpenGL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Test Controller uses Python+Kivy+Twisted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7" name="Shape 3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8" name="Shape 3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My Background</a:t>
            </a:r>
          </a:p>
        </p:txBody>
      </p:sp>
      <p:sp>
        <p:nvSpPr>
          <p:cNvPr id="39" name="Shape 39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Computer science Ph.D. student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Natural language processing (NLP)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Artificial intelligence (AI)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Applications to augmentative and alternative communication (AAC)</a:t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7" name="Shape 1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8" name="Shape 14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Application to Unlock</a:t>
            </a:r>
          </a:p>
        </p:txBody>
      </p:sp>
      <p:sp>
        <p:nvSpPr>
          <p:cNvPr id="149" name="Shape 149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P300 design is different than SSVEP design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Semantic frames: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Divide sentences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Free order construction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Semantic to syntactic mapping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Semantic grams: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Free order prediction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Require applicable corpus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IPC is nice with a standard packet structure</a:t>
            </a: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3" name="Shape 15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4" name="Shape 154"/>
          <p:cNvSpPr txBox="1"/>
          <p:nvPr>
            <p:ph idx="1" type="subTitle"/>
          </p:nvPr>
        </p:nvSpPr>
        <p:spPr>
          <a:xfrm>
            <a:off y="4939463" x="2773802"/>
            <a:ext cy="1658999" cx="42059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algn="ctr">
              <a:buNone/>
            </a:pPr>
            <a:r>
              <a:rPr sz="1800" lang="en"/>
              <a:t>Thanks to Dr. Rupal Patel, Dr. Deniz Erdogmus, and the National Science Foundation (Grant #0914808).</a:t>
            </a:r>
          </a:p>
        </p:txBody>
      </p:sp>
      <p:sp>
        <p:nvSpPr>
          <p:cNvPr id="155" name="Shape 155"/>
          <p:cNvSpPr txBox="1"/>
          <p:nvPr>
            <p:ph type="ctrTitle"/>
          </p:nvPr>
        </p:nvSpPr>
        <p:spPr>
          <a:xfrm>
            <a:off y="751679" x="457200"/>
            <a:ext cy="4012499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buNone/>
            </a:pPr>
            <a:r>
              <a:rPr sz="4800" lang="en"/>
              <a:t>Thank you for listening!</a:t>
            </a:r>
          </a:p>
        </p:txBody>
      </p:sp>
      <p:pic>
        <p:nvPicPr>
          <p:cNvPr id="156" name="Shape 156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5161559" x="7419497"/>
            <a:ext cy="1214807" cx="12673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Shape 157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y="5416562" x="457200"/>
            <a:ext cy="704858" cx="18769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3" name="Shape 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4" name="Shape 4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Outline</a:t>
            </a:r>
          </a:p>
        </p:txBody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Constraints and approach</a:t>
            </a:r>
          </a:p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Interface and demo</a:t>
            </a:r>
          </a:p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Language model</a:t>
            </a:r>
          </a:p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Current architecture</a:t>
            </a:r>
          </a:p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Application to Unlock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9" name="Shape 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0" name="Shape 5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Constraints and Approach</a:t>
            </a:r>
          </a:p>
        </p:txBody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Constraints:</a:t>
            </a:r>
          </a:p>
          <a:p>
            <a:pPr rtl="0" lvl="0" indent="-419100" marL="9144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Single input signal (P300)</a:t>
            </a:r>
          </a:p>
          <a:p>
            <a:pPr rtl="0" lvl="0" indent="-419100" marL="9144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Icon-based AAC</a:t>
            </a:r>
          </a:p>
          <a:p>
            <a:pPr rtl="0" lvl="0">
              <a:buNone/>
            </a:pPr>
            <a:br>
              <a:rPr lang="en"/>
            </a:br>
            <a:r>
              <a:rPr lang="en"/>
              <a:t>Approach:</a:t>
            </a:r>
          </a:p>
          <a:p>
            <a:pPr rtl="0" lvl="0" indent="-419100" marL="9144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Event timer</a:t>
            </a:r>
          </a:p>
          <a:p>
            <a:pPr rtl="0" lvl="0" indent="-419100" marL="9144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Semantic frames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5" name="Shape 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6" name="Shape 5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Semantic Frames</a:t>
            </a:r>
          </a:p>
        </p:txBody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Actions are central to messages </a:t>
            </a:r>
            <a:r>
              <a:rPr sz="1800" lang="en"/>
              <a:t>(Fillmore, 1976)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Verbs have "frames" with semantic roles:</a:t>
            </a:r>
          </a:p>
          <a:p>
            <a:pPr algn="ctr" rtl="0" lvl="0">
              <a:buNone/>
            </a:pPr>
            <a:r>
              <a:rPr sz="2400" lang="en"/>
              <a:t>Give ( </a:t>
            </a:r>
            <a:r>
              <a:rPr sz="2400" lang="en" i="1"/>
              <a:t>Agent</a:t>
            </a:r>
            <a:r>
              <a:rPr sz="2400" lang="en"/>
              <a:t>, </a:t>
            </a:r>
            <a:r>
              <a:rPr sz="2400" lang="en" i="1"/>
              <a:t>Object</a:t>
            </a:r>
            <a:r>
              <a:rPr sz="2400" lang="en"/>
              <a:t>, </a:t>
            </a:r>
            <a:r>
              <a:rPr sz="2400" lang="en" i="1"/>
              <a:t>Beneficiary</a:t>
            </a:r>
            <a:r>
              <a:rPr sz="2400" lang="en"/>
              <a:t> )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WordNet, FrameNet, "Read the Web"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Verb-first message construction </a:t>
            </a:r>
            <a:r>
              <a:rPr sz="1800" lang="en"/>
              <a:t>(Patel et al, 2004)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Any order in RSVP-iconCHAT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1" name="Shape 6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2" name="Shape 6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Interface</a:t>
            </a:r>
          </a:p>
        </p:txBody>
      </p:sp>
      <p:pic>
        <p:nvPicPr>
          <p:cNvPr id="63" name="Shape 63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598095" x="1702666"/>
            <a:ext cy="5021649" cx="57386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7" name="Shape 6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8" name="Shape 6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Demonstration</a:t>
            </a:r>
          </a:p>
        </p:txBody>
      </p:sp>
      <p:sp>
        <p:nvSpPr>
          <p:cNvPr id="69" name="Shape 69">
            <a:hlinkClick r:id="rId4"/>
          </p:cNvPr>
          <p:cNvSpPr/>
          <p:nvPr/>
        </p:nvSpPr>
        <p:spPr>
          <a:xfrm>
            <a:off y="1614850" x="1219018"/>
            <a:ext cy="5030296" cx="6705963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3" name="Shape 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4" name="Shape 7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Language Model</a:t>
            </a:r>
          </a:p>
        </p:txBody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predict(role, state): listof([word, probability])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Semantic grams </a:t>
            </a:r>
            <a:r>
              <a:rPr sz="1800" lang="en"/>
              <a:t>(Wiegand and Patel, 2012)</a:t>
            </a:r>
          </a:p>
          <a:p>
            <a:pPr algn="ctr" rtl="0" lvl="0">
              <a:buNone/>
            </a:pPr>
            <a:r>
              <a:rPr sz="2400" lang="en"/>
              <a:t>"</a:t>
            </a:r>
            <a:r>
              <a:rPr u="sng" sz="2400" lang="en"/>
              <a:t>I</a:t>
            </a:r>
            <a:r>
              <a:rPr sz="2400" lang="en"/>
              <a:t> </a:t>
            </a:r>
            <a:r>
              <a:rPr u="sng" sz="2400" lang="en"/>
              <a:t>like</a:t>
            </a:r>
            <a:r>
              <a:rPr sz="2400" lang="en"/>
              <a:t> to </a:t>
            </a:r>
            <a:r>
              <a:rPr u="sng" sz="2400" lang="en"/>
              <a:t>play</a:t>
            </a:r>
            <a:r>
              <a:rPr sz="2400" lang="en"/>
              <a:t> </a:t>
            </a:r>
            <a:r>
              <a:rPr u="sng" sz="2400" lang="en"/>
              <a:t>chess</a:t>
            </a:r>
            <a:r>
              <a:rPr sz="2400" lang="en"/>
              <a:t> with my </a:t>
            </a:r>
            <a:r>
              <a:rPr u="sng" sz="2400" lang="en"/>
              <a:t>brother</a:t>
            </a:r>
            <a:r>
              <a:rPr sz="2400" lang="en"/>
              <a:t>."</a:t>
            </a:r>
          </a:p>
        </p:txBody>
      </p:sp>
      <p:graphicFrame>
        <p:nvGraphicFramePr>
          <p:cNvPr id="76" name="Shape 76"/>
          <p:cNvGraphicFramePr/>
          <p:nvPr/>
        </p:nvGraphicFramePr>
        <p:xfrm>
          <a:off y="3764000" x="952500"/>
          <a:ext cy="3000000" cx="3000000"/>
        </p:xfrm>
        <a:graphic>
          <a:graphicData uri="http://schemas.openxmlformats.org/drawingml/2006/table">
            <a:tbl>
              <a:tblPr>
                <a:noFill/>
                <a:tableStyleId>{C9DD4C00-43DD-4B56-A917-370A96450314}</a:tableStyleId>
              </a:tblPr>
              <a:tblGrid>
                <a:gridCol w="2413000"/>
                <a:gridCol w="2413000"/>
                <a:gridCol w="241300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algn="ctr">
                        <a:buNone/>
                      </a:pPr>
                      <a:r>
                        <a:rPr sz="2400" lang="en"/>
                        <a:t>brother, chess</a:t>
                      </a:r>
                    </a:p>
                  </a:txBody>
                  <a:tcPr marR="91425" marB="91425" marT="91425" anchor="ctr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algn="ctr">
                        <a:buNone/>
                      </a:pPr>
                      <a:r>
                        <a:rPr sz="2400" lang="en"/>
                        <a:t>brother, i</a:t>
                      </a:r>
                    </a:p>
                  </a:txBody>
                  <a:tcPr marR="91425" marB="91425" marT="91425" anchor="ctr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algn="ctr">
                        <a:buNone/>
                      </a:pPr>
                      <a:r>
                        <a:rPr sz="2400" lang="en"/>
                        <a:t>brother, like</a:t>
                      </a:r>
                    </a:p>
                  </a:txBody>
                  <a:tcPr marR="91425" marB="91425" marT="91425" anchor="ctr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algn="ctr">
                        <a:buNone/>
                      </a:pPr>
                      <a:r>
                        <a:rPr sz="2400" lang="en"/>
                        <a:t>brother, play</a:t>
                      </a:r>
                    </a:p>
                  </a:txBody>
                  <a:tcPr marR="91425" marB="91425" marT="91425" anchor="ctr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algn="ctr">
                        <a:buNone/>
                      </a:pPr>
                      <a:r>
                        <a:rPr sz="2400" lang="en"/>
                        <a:t>chess, i</a:t>
                      </a:r>
                    </a:p>
                  </a:txBody>
                  <a:tcPr marR="91425" marB="91425" marT="91425" anchor="ctr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algn="ctr">
                        <a:buNone/>
                      </a:pPr>
                      <a:r>
                        <a:rPr sz="2400" lang="en"/>
                        <a:t>...</a:t>
                      </a:r>
                    </a:p>
                  </a:txBody>
                  <a:tcPr marR="91425" marB="91425" marT="91425" anchor="ctr" marL="91425"/>
                </a:tc>
              </a:tr>
            </a:tbl>
          </a:graphicData>
        </a:graphic>
      </p:graphicFrame>
      <p:graphicFrame>
        <p:nvGraphicFramePr>
          <p:cNvPr id="77" name="Shape 77"/>
          <p:cNvGraphicFramePr/>
          <p:nvPr/>
        </p:nvGraphicFramePr>
        <p:xfrm>
          <a:off y="4985825" x="952500"/>
          <a:ext cy="3000000" cx="3000000"/>
        </p:xfrm>
        <a:graphic>
          <a:graphicData uri="http://schemas.openxmlformats.org/drawingml/2006/table">
            <a:tbl>
              <a:tblPr>
                <a:noFill/>
                <a:tableStyleId>{995A2C63-98F5-4723-B518-679A0BD92C75}</a:tableStyleId>
              </a:tblPr>
              <a:tblGrid>
                <a:gridCol w="3619500"/>
                <a:gridCol w="361950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algn="ctr">
                        <a:buNone/>
                      </a:pPr>
                      <a:r>
                        <a:rPr sz="2400" lang="en"/>
                        <a:t>brother, chess, i</a:t>
                      </a:r>
                    </a:p>
                  </a:txBody>
                  <a:tcPr marR="91425" marB="91425" marT="91425" anchor="ctr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algn="ctr">
                        <a:buNone/>
                      </a:pPr>
                      <a:r>
                        <a:rPr sz="2400" lang="en"/>
                        <a:t>brother, chess, like</a:t>
                      </a:r>
                    </a:p>
                  </a:txBody>
                  <a:tcPr marR="91425" marB="91425" marT="91425" anchor="ctr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algn="ctr">
                        <a:buNone/>
                      </a:pPr>
                      <a:r>
                        <a:rPr sz="2400" lang="en"/>
                        <a:t>brother, chess, play</a:t>
                      </a:r>
                    </a:p>
                  </a:txBody>
                  <a:tcPr marR="91425" marB="91425" marT="91425" anchor="ctr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algn="ctr">
                        <a:buNone/>
                      </a:pPr>
                      <a:r>
                        <a:rPr sz="2400" lang="en"/>
                        <a:t>chess, i, like</a:t>
                      </a:r>
                    </a:p>
                  </a:txBody>
                  <a:tcPr marR="91425" marB="91425" marT="91425" anchor="ctr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algn="ctr">
                        <a:buNone/>
                      </a:pPr>
                      <a:r>
                        <a:rPr sz="2400" lang="en"/>
                        <a:t>chess, i, play</a:t>
                      </a:r>
                    </a:p>
                  </a:txBody>
                  <a:tcPr marR="91425" marB="91425" marT="91425" anchor="ctr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algn="ctr">
                        <a:buNone/>
                      </a:pPr>
                      <a:r>
                        <a:rPr sz="2400" lang="en"/>
                        <a:t>...</a:t>
                      </a:r>
                    </a:p>
                  </a:txBody>
                  <a:tcPr marR="91425" marB="91425" marT="91425" anchor="ctr" marL="91425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1" name="Shape 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2" name="Shape 8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LM Training</a:t>
            </a:r>
          </a:p>
        </p:txBody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Choose a corpus:</a:t>
            </a:r>
            <a:r>
              <a:rPr lang="en" i="1"/>
              <a:t>"Blog Authorship Corpus"</a:t>
            </a:r>
            <a:r>
              <a:rPr lang="en" i="1"/>
              <a:t>"Crowdsourced AAC-Like Corpus"</a:t>
            </a:r>
          </a:p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Split sentences and remove stop words</a:t>
            </a:r>
          </a:p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Count sentence lengths</a:t>
            </a:r>
          </a:p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Stem and count sem-grams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Custom 218">
      <a:dk1>
        <a:srgbClr val="000000"/>
      </a:dk1>
      <a:lt1>
        <a:srgbClr val="FFFFFF"/>
      </a:lt1>
      <a:dk2>
        <a:srgbClr val="5B595A"/>
      </a:dk2>
      <a:lt2>
        <a:srgbClr val="CFD4D4"/>
      </a:lt2>
      <a:accent1>
        <a:srgbClr val="CC0202"/>
      </a:accent1>
      <a:accent2>
        <a:srgbClr val="228AFF"/>
      </a:accent2>
      <a:accent3>
        <a:srgbClr val="FBC82F"/>
      </a:accent3>
      <a:accent4>
        <a:srgbClr val="253E91"/>
      </a:accent4>
      <a:accent5>
        <a:srgbClr val="F68D0C"/>
      </a:accent5>
      <a:accent6>
        <a:srgbClr val="257E12"/>
      </a:accent6>
      <a:hlink>
        <a:srgbClr val="144C72"/>
      </a:hlink>
      <a:folHlink>
        <a:srgbClr val="8C9D92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